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7"/>
  </p:notesMasterIdLst>
  <p:sldIdLst>
    <p:sldId id="256" r:id="rId2"/>
    <p:sldId id="257" r:id="rId3"/>
    <p:sldId id="264" r:id="rId4"/>
    <p:sldId id="286" r:id="rId5"/>
    <p:sldId id="267" r:id="rId6"/>
    <p:sldId id="285" r:id="rId7"/>
    <p:sldId id="284" r:id="rId8"/>
    <p:sldId id="283" r:id="rId9"/>
    <p:sldId id="282" r:id="rId10"/>
    <p:sldId id="281" r:id="rId11"/>
    <p:sldId id="287" r:id="rId12"/>
    <p:sldId id="280" r:id="rId13"/>
    <p:sldId id="279" r:id="rId14"/>
    <p:sldId id="278" r:id="rId15"/>
    <p:sldId id="277" r:id="rId16"/>
    <p:sldId id="276" r:id="rId17"/>
    <p:sldId id="275" r:id="rId18"/>
    <p:sldId id="274" r:id="rId19"/>
    <p:sldId id="273" r:id="rId20"/>
    <p:sldId id="272" r:id="rId21"/>
    <p:sldId id="271" r:id="rId22"/>
    <p:sldId id="270" r:id="rId23"/>
    <p:sldId id="269" r:id="rId24"/>
    <p:sldId id="268" r:id="rId25"/>
    <p:sldId id="266" r:id="rId26"/>
    <p:sldId id="265" r:id="rId27"/>
    <p:sldId id="263" r:id="rId28"/>
    <p:sldId id="258" r:id="rId29"/>
    <p:sldId id="259" r:id="rId30"/>
    <p:sldId id="260" r:id="rId31"/>
    <p:sldId id="261" r:id="rId32"/>
    <p:sldId id="262" r:id="rId33"/>
    <p:sldId id="288" r:id="rId34"/>
    <p:sldId id="289" r:id="rId35"/>
    <p:sldId id="290"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780" y="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2.jpg>
</file>

<file path=ppt/media/image3.png>
</file>

<file path=ppt/media/image4.jpg>
</file>

<file path=ppt/media/image5.jpg>
</file>

<file path=ppt/media/image6.jpg>
</file>

<file path=ppt/media/image7.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AF051F1-A665-4FEC-A544-90E2AD63E0C4}" type="datetimeFigureOut">
              <a:rPr lang="en-US" smtClean="0"/>
              <a:t>8/31/2020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CDE0FD-8B7C-432F-ACA4-53D27EE917AD}" type="slidenum">
              <a:rPr lang="en-US" smtClean="0"/>
              <a:t>‹#›</a:t>
            </a:fld>
            <a:endParaRPr lang="en-US"/>
          </a:p>
        </p:txBody>
      </p:sp>
    </p:spTree>
    <p:extLst>
      <p:ext uri="{BB962C8B-B14F-4D97-AF65-F5344CB8AC3E}">
        <p14:creationId xmlns:p14="http://schemas.microsoft.com/office/powerpoint/2010/main" val="39325398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p:cNvSpPr>
            <a:spLocks noGrp="1"/>
          </p:cNvSpPr>
          <p:nvPr>
            <p:ph type="dt" sz="half" idx="10"/>
          </p:nvPr>
        </p:nvSpPr>
        <p:spPr/>
        <p:txBody>
          <a:bodyPr/>
          <a:lstStyle/>
          <a:p>
            <a:fld id="{5126C12F-1E94-425F-9697-C7AD6D740293}" type="datetime1">
              <a:rPr lang="en-IN" smtClean="0"/>
              <a:t>31-08-2020</a:t>
            </a:fld>
            <a:endParaRPr lang="en-IN"/>
          </a:p>
        </p:txBody>
      </p:sp>
      <p:sp>
        <p:nvSpPr>
          <p:cNvPr id="5" name="Footer Placeholder 4"/>
          <p:cNvSpPr>
            <a:spLocks noGrp="1"/>
          </p:cNvSpPr>
          <p:nvPr>
            <p:ph type="ftr" sz="quarter" idx="11"/>
          </p:nvPr>
        </p:nvSpPr>
        <p:spPr/>
        <p:txBody>
          <a:bodyPr/>
          <a:lstStyle/>
          <a:p>
            <a:r>
              <a:rPr lang="en-IN"/>
              <a:t>Pradnya Jog</a:t>
            </a:r>
          </a:p>
        </p:txBody>
      </p:sp>
      <p:sp>
        <p:nvSpPr>
          <p:cNvPr id="6" name="Slide Number Placeholder 5"/>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18837727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857853E6-763B-4F5D-82DA-9CB004DB2ED3}" type="datetime1">
              <a:rPr lang="en-IN" smtClean="0"/>
              <a:t>31-08-2020</a:t>
            </a:fld>
            <a:endParaRPr lang="en-IN"/>
          </a:p>
        </p:txBody>
      </p:sp>
      <p:sp>
        <p:nvSpPr>
          <p:cNvPr id="5" name="Footer Placeholder 4"/>
          <p:cNvSpPr>
            <a:spLocks noGrp="1"/>
          </p:cNvSpPr>
          <p:nvPr>
            <p:ph type="ftr" sz="quarter" idx="11"/>
          </p:nvPr>
        </p:nvSpPr>
        <p:spPr/>
        <p:txBody>
          <a:bodyPr/>
          <a:lstStyle/>
          <a:p>
            <a:r>
              <a:rPr lang="en-IN"/>
              <a:t>Pradnya Jog</a:t>
            </a:r>
          </a:p>
        </p:txBody>
      </p:sp>
      <p:sp>
        <p:nvSpPr>
          <p:cNvPr id="6" name="Slide Number Placeholder 5"/>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31218167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C3EF8E94-4007-4DF2-BDC8-D8412EB5224E}" type="datetime1">
              <a:rPr lang="en-IN" smtClean="0"/>
              <a:t>31-08-2020</a:t>
            </a:fld>
            <a:endParaRPr lang="en-IN"/>
          </a:p>
        </p:txBody>
      </p:sp>
      <p:sp>
        <p:nvSpPr>
          <p:cNvPr id="5" name="Footer Placeholder 4"/>
          <p:cNvSpPr>
            <a:spLocks noGrp="1"/>
          </p:cNvSpPr>
          <p:nvPr>
            <p:ph type="ftr" sz="quarter" idx="11"/>
          </p:nvPr>
        </p:nvSpPr>
        <p:spPr/>
        <p:txBody>
          <a:bodyPr/>
          <a:lstStyle/>
          <a:p>
            <a:r>
              <a:rPr lang="en-IN"/>
              <a:t>Pradnya Jog</a:t>
            </a:r>
          </a:p>
        </p:txBody>
      </p:sp>
      <p:sp>
        <p:nvSpPr>
          <p:cNvPr id="6" name="Slide Number Placeholder 5"/>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37669090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10"/>
          </p:nvPr>
        </p:nvSpPr>
        <p:spPr/>
        <p:txBody>
          <a:bodyPr/>
          <a:lstStyle/>
          <a:p>
            <a:fld id="{3D1E20C5-5AE1-44BB-BFBE-2AD8534830E2}" type="datetime1">
              <a:rPr lang="en-IN" smtClean="0"/>
              <a:t>31-08-2020</a:t>
            </a:fld>
            <a:endParaRPr lang="en-IN"/>
          </a:p>
        </p:txBody>
      </p:sp>
      <p:sp>
        <p:nvSpPr>
          <p:cNvPr id="5" name="Footer Placeholder 4"/>
          <p:cNvSpPr>
            <a:spLocks noGrp="1"/>
          </p:cNvSpPr>
          <p:nvPr>
            <p:ph type="ftr" sz="quarter" idx="11"/>
          </p:nvPr>
        </p:nvSpPr>
        <p:spPr/>
        <p:txBody>
          <a:bodyPr/>
          <a:lstStyle/>
          <a:p>
            <a:r>
              <a:rPr lang="en-IN"/>
              <a:t>Pradnya Jog</a:t>
            </a:r>
          </a:p>
        </p:txBody>
      </p:sp>
      <p:sp>
        <p:nvSpPr>
          <p:cNvPr id="6" name="Slide Number Placeholder 5"/>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20612506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EDAF70C-CD30-4ADF-8D92-EA69E8CB44A7}" type="datetime1">
              <a:rPr lang="en-IN" smtClean="0"/>
              <a:t>31-08-2020</a:t>
            </a:fld>
            <a:endParaRPr lang="en-IN"/>
          </a:p>
        </p:txBody>
      </p:sp>
      <p:sp>
        <p:nvSpPr>
          <p:cNvPr id="5" name="Footer Placeholder 4"/>
          <p:cNvSpPr>
            <a:spLocks noGrp="1"/>
          </p:cNvSpPr>
          <p:nvPr>
            <p:ph type="ftr" sz="quarter" idx="11"/>
          </p:nvPr>
        </p:nvSpPr>
        <p:spPr/>
        <p:txBody>
          <a:bodyPr/>
          <a:lstStyle/>
          <a:p>
            <a:r>
              <a:rPr lang="en-IN"/>
              <a:t>Pradnya Jog</a:t>
            </a:r>
          </a:p>
        </p:txBody>
      </p:sp>
      <p:sp>
        <p:nvSpPr>
          <p:cNvPr id="6" name="Slide Number Placeholder 5"/>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25578405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p:cNvSpPr>
            <a:spLocks noGrp="1"/>
          </p:cNvSpPr>
          <p:nvPr>
            <p:ph type="dt" sz="half" idx="10"/>
          </p:nvPr>
        </p:nvSpPr>
        <p:spPr/>
        <p:txBody>
          <a:bodyPr/>
          <a:lstStyle/>
          <a:p>
            <a:fld id="{3E1AFA49-612A-4F22-B45E-B14E8F32225F}" type="datetime1">
              <a:rPr lang="en-IN" smtClean="0"/>
              <a:t>31-08-2020</a:t>
            </a:fld>
            <a:endParaRPr lang="en-IN"/>
          </a:p>
        </p:txBody>
      </p:sp>
      <p:sp>
        <p:nvSpPr>
          <p:cNvPr id="6" name="Footer Placeholder 5"/>
          <p:cNvSpPr>
            <a:spLocks noGrp="1"/>
          </p:cNvSpPr>
          <p:nvPr>
            <p:ph type="ftr" sz="quarter" idx="11"/>
          </p:nvPr>
        </p:nvSpPr>
        <p:spPr/>
        <p:txBody>
          <a:bodyPr/>
          <a:lstStyle/>
          <a:p>
            <a:r>
              <a:rPr lang="en-IN"/>
              <a:t>Pradnya Jog</a:t>
            </a:r>
          </a:p>
        </p:txBody>
      </p:sp>
      <p:sp>
        <p:nvSpPr>
          <p:cNvPr id="7" name="Slide Number Placeholder 6"/>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36256526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p:cNvSpPr>
            <a:spLocks noGrp="1"/>
          </p:cNvSpPr>
          <p:nvPr>
            <p:ph type="dt" sz="half" idx="10"/>
          </p:nvPr>
        </p:nvSpPr>
        <p:spPr/>
        <p:txBody>
          <a:bodyPr/>
          <a:lstStyle/>
          <a:p>
            <a:fld id="{2FE60C22-9267-4FD4-95DB-3044BC070671}" type="datetime1">
              <a:rPr lang="en-IN" smtClean="0"/>
              <a:t>31-08-2020</a:t>
            </a:fld>
            <a:endParaRPr lang="en-IN"/>
          </a:p>
        </p:txBody>
      </p:sp>
      <p:sp>
        <p:nvSpPr>
          <p:cNvPr id="8" name="Footer Placeholder 7"/>
          <p:cNvSpPr>
            <a:spLocks noGrp="1"/>
          </p:cNvSpPr>
          <p:nvPr>
            <p:ph type="ftr" sz="quarter" idx="11"/>
          </p:nvPr>
        </p:nvSpPr>
        <p:spPr/>
        <p:txBody>
          <a:bodyPr/>
          <a:lstStyle/>
          <a:p>
            <a:r>
              <a:rPr lang="en-IN"/>
              <a:t>Pradnya Jog</a:t>
            </a:r>
          </a:p>
        </p:txBody>
      </p:sp>
      <p:sp>
        <p:nvSpPr>
          <p:cNvPr id="9" name="Slide Number Placeholder 8"/>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886137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IN"/>
          </a:p>
        </p:txBody>
      </p:sp>
      <p:sp>
        <p:nvSpPr>
          <p:cNvPr id="3" name="Date Placeholder 2"/>
          <p:cNvSpPr>
            <a:spLocks noGrp="1"/>
          </p:cNvSpPr>
          <p:nvPr>
            <p:ph type="dt" sz="half" idx="10"/>
          </p:nvPr>
        </p:nvSpPr>
        <p:spPr/>
        <p:txBody>
          <a:bodyPr/>
          <a:lstStyle/>
          <a:p>
            <a:fld id="{6F81EAE0-57CC-4E7B-BDE0-8F456B9FF714}" type="datetime1">
              <a:rPr lang="en-IN" smtClean="0"/>
              <a:t>31-08-2020</a:t>
            </a:fld>
            <a:endParaRPr lang="en-IN"/>
          </a:p>
        </p:txBody>
      </p:sp>
      <p:sp>
        <p:nvSpPr>
          <p:cNvPr id="4" name="Footer Placeholder 3"/>
          <p:cNvSpPr>
            <a:spLocks noGrp="1"/>
          </p:cNvSpPr>
          <p:nvPr>
            <p:ph type="ftr" sz="quarter" idx="11"/>
          </p:nvPr>
        </p:nvSpPr>
        <p:spPr/>
        <p:txBody>
          <a:bodyPr/>
          <a:lstStyle/>
          <a:p>
            <a:r>
              <a:rPr lang="en-IN"/>
              <a:t>Pradnya Jog</a:t>
            </a:r>
          </a:p>
        </p:txBody>
      </p:sp>
      <p:sp>
        <p:nvSpPr>
          <p:cNvPr id="5" name="Slide Number Placeholder 4"/>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990513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24B03D0-6C30-4E71-9C16-AA58F693A030}" type="datetime1">
              <a:rPr lang="en-IN" smtClean="0"/>
              <a:t>31-08-2020</a:t>
            </a:fld>
            <a:endParaRPr lang="en-IN"/>
          </a:p>
        </p:txBody>
      </p:sp>
      <p:sp>
        <p:nvSpPr>
          <p:cNvPr id="3" name="Footer Placeholder 2"/>
          <p:cNvSpPr>
            <a:spLocks noGrp="1"/>
          </p:cNvSpPr>
          <p:nvPr>
            <p:ph type="ftr" sz="quarter" idx="11"/>
          </p:nvPr>
        </p:nvSpPr>
        <p:spPr/>
        <p:txBody>
          <a:bodyPr/>
          <a:lstStyle/>
          <a:p>
            <a:r>
              <a:rPr lang="en-IN"/>
              <a:t>Pradnya Jog</a:t>
            </a:r>
          </a:p>
        </p:txBody>
      </p:sp>
      <p:sp>
        <p:nvSpPr>
          <p:cNvPr id="4" name="Slide Number Placeholder 3"/>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35333462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3EC376A-6C64-44BF-96DB-94EBBC76FE89}" type="datetime1">
              <a:rPr lang="en-IN" smtClean="0"/>
              <a:t>31-08-2020</a:t>
            </a:fld>
            <a:endParaRPr lang="en-IN"/>
          </a:p>
        </p:txBody>
      </p:sp>
      <p:sp>
        <p:nvSpPr>
          <p:cNvPr id="6" name="Footer Placeholder 5"/>
          <p:cNvSpPr>
            <a:spLocks noGrp="1"/>
          </p:cNvSpPr>
          <p:nvPr>
            <p:ph type="ftr" sz="quarter" idx="11"/>
          </p:nvPr>
        </p:nvSpPr>
        <p:spPr/>
        <p:txBody>
          <a:bodyPr/>
          <a:lstStyle/>
          <a:p>
            <a:r>
              <a:rPr lang="en-IN"/>
              <a:t>Pradnya Jog</a:t>
            </a:r>
          </a:p>
        </p:txBody>
      </p:sp>
      <p:sp>
        <p:nvSpPr>
          <p:cNvPr id="7" name="Slide Number Placeholder 6"/>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8786225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66F4D29-9EF8-41BF-8028-9633B8E24312}" type="datetime1">
              <a:rPr lang="en-IN" smtClean="0"/>
              <a:t>31-08-2020</a:t>
            </a:fld>
            <a:endParaRPr lang="en-IN"/>
          </a:p>
        </p:txBody>
      </p:sp>
      <p:sp>
        <p:nvSpPr>
          <p:cNvPr id="6" name="Footer Placeholder 5"/>
          <p:cNvSpPr>
            <a:spLocks noGrp="1"/>
          </p:cNvSpPr>
          <p:nvPr>
            <p:ph type="ftr" sz="quarter" idx="11"/>
          </p:nvPr>
        </p:nvSpPr>
        <p:spPr/>
        <p:txBody>
          <a:bodyPr/>
          <a:lstStyle/>
          <a:p>
            <a:r>
              <a:rPr lang="en-IN"/>
              <a:t>Pradnya Jog</a:t>
            </a:r>
          </a:p>
        </p:txBody>
      </p:sp>
      <p:sp>
        <p:nvSpPr>
          <p:cNvPr id="7" name="Slide Number Placeholder 6"/>
          <p:cNvSpPr>
            <a:spLocks noGrp="1"/>
          </p:cNvSpPr>
          <p:nvPr>
            <p:ph type="sldNum" sz="quarter" idx="12"/>
          </p:nvPr>
        </p:nvSpPr>
        <p:spPr/>
        <p:txBody>
          <a:bodyPr/>
          <a:lstStyle/>
          <a:p>
            <a:fld id="{A8AA4C21-186A-4F6D-91B8-0388B1AFB4A1}" type="slidenum">
              <a:rPr lang="en-IN" smtClean="0"/>
              <a:t>‹#›</a:t>
            </a:fld>
            <a:endParaRPr lang="en-IN"/>
          </a:p>
        </p:txBody>
      </p:sp>
    </p:spTree>
    <p:extLst>
      <p:ext uri="{BB962C8B-B14F-4D97-AF65-F5344CB8AC3E}">
        <p14:creationId xmlns:p14="http://schemas.microsoft.com/office/powerpoint/2010/main" val="7576502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431A717-C88E-4EE4-84D5-264335334B98}" type="datetime1">
              <a:rPr lang="en-IN" smtClean="0"/>
              <a:t>31-08-2020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IN"/>
              <a:t>Pradnya Jog</a:t>
            </a:r>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AA4C21-186A-4F6D-91B8-0388B1AFB4A1}" type="slidenum">
              <a:rPr lang="en-IN" smtClean="0"/>
              <a:t>‹#›</a:t>
            </a:fld>
            <a:endParaRPr lang="en-IN"/>
          </a:p>
        </p:txBody>
      </p:sp>
    </p:spTree>
    <p:extLst>
      <p:ext uri="{BB962C8B-B14F-4D97-AF65-F5344CB8AC3E}">
        <p14:creationId xmlns:p14="http://schemas.microsoft.com/office/powerpoint/2010/main" val="7495440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717040" y="1000443"/>
            <a:ext cx="9144000" cy="2387600"/>
          </a:xfrm>
        </p:spPr>
        <p:txBody>
          <a:bodyPr>
            <a:normAutofit/>
          </a:bodyPr>
          <a:lstStyle/>
          <a:p>
            <a:r>
              <a:rPr lang="en-IN" sz="3200" b="1" dirty="0">
                <a:latin typeface="Times New Roman" panose="02020603050405020304" pitchFamily="18" charset="0"/>
                <a:cs typeface="Times New Roman" panose="02020603050405020304" pitchFamily="18" charset="0"/>
              </a:rPr>
              <a:t>Subject</a:t>
            </a:r>
            <a:br>
              <a:rPr lang="en-IN" sz="3200" b="1" dirty="0">
                <a:latin typeface="Times New Roman" panose="02020603050405020304" pitchFamily="18" charset="0"/>
                <a:cs typeface="Times New Roman" panose="02020603050405020304" pitchFamily="18" charset="0"/>
              </a:rPr>
            </a:br>
            <a:br>
              <a:rPr lang="en-IN" sz="3200" b="1" dirty="0">
                <a:latin typeface="Times New Roman" panose="02020603050405020304" pitchFamily="18" charset="0"/>
                <a:cs typeface="Times New Roman" panose="02020603050405020304" pitchFamily="18" charset="0"/>
              </a:rPr>
            </a:br>
            <a:r>
              <a:rPr lang="en-IN" sz="3200" b="1" dirty="0">
                <a:latin typeface="Times New Roman" panose="02020603050405020304" pitchFamily="18" charset="0"/>
                <a:cs typeface="Times New Roman" panose="02020603050405020304" pitchFamily="18" charset="0"/>
              </a:rPr>
              <a:t>Software Development Engineering Testing</a:t>
            </a:r>
          </a:p>
        </p:txBody>
      </p:sp>
      <p:sp>
        <p:nvSpPr>
          <p:cNvPr id="3" name="Footer Placeholder 2">
            <a:extLst>
              <a:ext uri="{FF2B5EF4-FFF2-40B4-BE49-F238E27FC236}">
                <a16:creationId xmlns:a16="http://schemas.microsoft.com/office/drawing/2014/main" id="{A73B62C9-35E2-4E41-A0A9-9FABC0411D86}"/>
              </a:ext>
            </a:extLst>
          </p:cNvPr>
          <p:cNvSpPr>
            <a:spLocks noGrp="1"/>
          </p:cNvSpPr>
          <p:nvPr>
            <p:ph type="ftr" sz="quarter" idx="11"/>
          </p:nvPr>
        </p:nvSpPr>
        <p:spPr/>
        <p:txBody>
          <a:bodyPr/>
          <a:lstStyle/>
          <a:p>
            <a:r>
              <a:rPr lang="en-IN">
                <a:solidFill>
                  <a:schemeClr val="accent1">
                    <a:lumMod val="75000"/>
                  </a:schemeClr>
                </a:solidFill>
              </a:rPr>
              <a:t>Pradnya Jog</a:t>
            </a:r>
          </a:p>
        </p:txBody>
      </p:sp>
      <p:pic>
        <p:nvPicPr>
          <p:cNvPr id="4" name="Audio 3">
            <a:hlinkClick r:id="" action="ppaction://media"/>
            <a:extLst>
              <a:ext uri="{FF2B5EF4-FFF2-40B4-BE49-F238E27FC236}">
                <a16:creationId xmlns:a16="http://schemas.microsoft.com/office/drawing/2014/main" id="{D8A14186-06A9-4246-9E31-123897F6C31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46389803"/>
      </p:ext>
    </p:extLst>
  </p:cSld>
  <p:clrMapOvr>
    <a:masterClrMapping/>
  </p:clrMapOvr>
  <mc:AlternateContent xmlns:mc="http://schemas.openxmlformats.org/markup-compatibility/2006" xmlns:p14="http://schemas.microsoft.com/office/powerpoint/2010/main">
    <mc:Choice Requires="p14">
      <p:transition spd="slow" p14:dur="2000" advTm="23471"/>
    </mc:Choice>
    <mc:Fallback xmlns="">
      <p:transition spd="slow" advTm="234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normAutofit/>
          </a:bodyPr>
          <a:lstStyle/>
          <a:p>
            <a:r>
              <a:rPr lang="en-IN" sz="3200" b="1" dirty="0">
                <a:latin typeface="Times New Roman" panose="02020603050405020304" pitchFamily="18" charset="0"/>
                <a:cs typeface="Times New Roman" panose="02020603050405020304" pitchFamily="18" charset="0"/>
              </a:rPr>
              <a:t>SDLC</a:t>
            </a:r>
          </a:p>
        </p:txBody>
      </p:sp>
      <p:sp>
        <p:nvSpPr>
          <p:cNvPr id="3" name="Content Placeholder 2"/>
          <p:cNvSpPr>
            <a:spLocks noGrp="1"/>
          </p:cNvSpPr>
          <p:nvPr>
            <p:ph idx="1"/>
          </p:nvPr>
        </p:nvSpPr>
        <p:spPr>
          <a:xfrm>
            <a:off x="970280" y="992505"/>
            <a:ext cx="10515600" cy="4351338"/>
          </a:xfrm>
        </p:spPr>
        <p:txBody>
          <a:bodyPr>
            <a:noAutofit/>
          </a:bodyPr>
          <a:lstStyle/>
          <a:p>
            <a:r>
              <a:rPr lang="en-IN" dirty="0">
                <a:latin typeface="Times New Roman" panose="02020603050405020304" pitchFamily="18" charset="0"/>
                <a:cs typeface="Times New Roman" panose="02020603050405020304" pitchFamily="18" charset="0"/>
              </a:rPr>
              <a:t>Design</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This is done by the chief Architect; HLD and LLD are prepared.</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High Level Design:</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Defines the overall Hierarchy of the function i.e. system architecture and design.</a:t>
            </a:r>
            <a:br>
              <a:rPr lang="en-IN" dirty="0">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 Interface relationship among modules.</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 Database tables identified along with the key element.</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 List of modules and a brief description of each module.</a:t>
            </a:r>
          </a:p>
        </p:txBody>
      </p:sp>
      <p:sp>
        <p:nvSpPr>
          <p:cNvPr id="4" name="Footer Placeholder 3">
            <a:extLst>
              <a:ext uri="{FF2B5EF4-FFF2-40B4-BE49-F238E27FC236}">
                <a16:creationId xmlns:a16="http://schemas.microsoft.com/office/drawing/2014/main" id="{2DFD0E73-1017-45FA-A032-BEEB92CA4E65}"/>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296349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SDLC</a:t>
            </a:r>
          </a:p>
        </p:txBody>
      </p:sp>
      <p:sp>
        <p:nvSpPr>
          <p:cNvPr id="3" name="Content Placeholder 2"/>
          <p:cNvSpPr>
            <a:spLocks noGrp="1"/>
          </p:cNvSpPr>
          <p:nvPr>
            <p:ph idx="1"/>
          </p:nvPr>
        </p:nvSpPr>
        <p:spPr/>
        <p:txBody>
          <a:bodyPr/>
          <a:lstStyle/>
          <a:p>
            <a:pPr marL="0" indent="0">
              <a:buNone/>
            </a:pP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Low Level Design:</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Defines the Internal logic of the project i.e. actual software components are implemented.</a:t>
            </a:r>
            <a:br>
              <a:rPr lang="en-IN" dirty="0">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 Detailed functional logic of the module.</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 All dependency issues Error message Listings.</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 Complete input and outputs for module.</a:t>
            </a:r>
          </a:p>
          <a:p>
            <a:endParaRPr lang="en-IN" dirty="0"/>
          </a:p>
        </p:txBody>
      </p:sp>
      <p:sp>
        <p:nvSpPr>
          <p:cNvPr id="4" name="Footer Placeholder 3">
            <a:extLst>
              <a:ext uri="{FF2B5EF4-FFF2-40B4-BE49-F238E27FC236}">
                <a16:creationId xmlns:a16="http://schemas.microsoft.com/office/drawing/2014/main" id="{AE6FFB7F-8F38-4CEA-A89A-596E98C0022A}"/>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15466342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SDLC</a:t>
            </a:r>
          </a:p>
        </p:txBody>
      </p:sp>
      <p:sp>
        <p:nvSpPr>
          <p:cNvPr id="3" name="Content Placeholder 2"/>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Development:</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Based on the design document, small modules are </a:t>
            </a:r>
            <a:r>
              <a:rPr lang="en-IN" dirty="0" err="1">
                <a:latin typeface="Times New Roman" panose="02020603050405020304" pitchFamily="18" charset="0"/>
                <a:cs typeface="Times New Roman" panose="02020603050405020304" pitchFamily="18" charset="0"/>
              </a:rPr>
              <a:t>summe</a:t>
            </a:r>
            <a:r>
              <a:rPr lang="en-IN" dirty="0">
                <a:latin typeface="Times New Roman" panose="02020603050405020304" pitchFamily="18" charset="0"/>
                <a:cs typeface="Times New Roman" panose="02020603050405020304" pitchFamily="18" charset="0"/>
              </a:rPr>
              <a:t> together and developed.</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Testing:</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Testing phase is done by Test Engineers. Different types of testing are performed.</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5F746317-9F34-43A2-9C42-59DA6EC1E1FE}"/>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25895329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latin typeface="Times New Roman" panose="02020603050405020304" pitchFamily="18" charset="0"/>
                <a:cs typeface="Times New Roman" panose="02020603050405020304" pitchFamily="18" charset="0"/>
              </a:rPr>
              <a:t>SDLC</a:t>
            </a:r>
          </a:p>
        </p:txBody>
      </p:sp>
      <p:sp>
        <p:nvSpPr>
          <p:cNvPr id="3" name="Content Placeholder 2"/>
          <p:cNvSpPr>
            <a:spLocks noGrp="1"/>
          </p:cNvSpPr>
          <p:nvPr>
            <p:ph idx="1"/>
          </p:nvPr>
        </p:nvSpPr>
        <p:spPr/>
        <p:txBody>
          <a:bodyPr/>
          <a:lstStyle/>
          <a:p>
            <a:r>
              <a:rPr lang="en-IN" dirty="0"/>
              <a:t>Implementation and Maintenance:</a:t>
            </a:r>
            <a:br>
              <a:rPr lang="en-IN" dirty="0"/>
            </a:br>
            <a:br>
              <a:rPr lang="en-IN" dirty="0"/>
            </a:br>
            <a:r>
              <a:rPr lang="en-IN" dirty="0"/>
              <a:t>Engineers with the coordination of Developer will install / Implement the developed application. The Testing / Maintenance team will suggest to change the software if necessary.</a:t>
            </a:r>
          </a:p>
        </p:txBody>
      </p:sp>
      <p:sp>
        <p:nvSpPr>
          <p:cNvPr id="4" name="Footer Placeholder 3">
            <a:extLst>
              <a:ext uri="{FF2B5EF4-FFF2-40B4-BE49-F238E27FC236}">
                <a16:creationId xmlns:a16="http://schemas.microsoft.com/office/drawing/2014/main" id="{A2E4C196-A304-4B46-8885-6AF2EC179A87}"/>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27970065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SDLC Models</a:t>
            </a:r>
          </a:p>
        </p:txBody>
      </p:sp>
      <p:sp>
        <p:nvSpPr>
          <p:cNvPr id="3" name="Content Placeholder 2"/>
          <p:cNvSpPr>
            <a:spLocks noGrp="1"/>
          </p:cNvSpPr>
          <p:nvPr>
            <p:ph idx="1"/>
          </p:nvPr>
        </p:nvSpPr>
        <p:spPr/>
        <p:txBody>
          <a:bodyPr/>
          <a:lstStyle/>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A few important SDLC models are as follows</a:t>
            </a:r>
            <a:br>
              <a:rPr lang="en-IN" dirty="0">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ü"/>
            </a:pPr>
            <a:r>
              <a:rPr lang="en-IN" dirty="0">
                <a:latin typeface="Times New Roman" panose="02020603050405020304" pitchFamily="18" charset="0"/>
                <a:cs typeface="Times New Roman" panose="02020603050405020304" pitchFamily="18" charset="0"/>
              </a:rPr>
              <a:t>Waterfall Model</a:t>
            </a:r>
          </a:p>
          <a:p>
            <a:pPr>
              <a:buFont typeface="Wingdings" panose="05000000000000000000" pitchFamily="2" charset="2"/>
              <a:buChar char="ü"/>
            </a:pPr>
            <a:r>
              <a:rPr lang="en-IN" dirty="0">
                <a:latin typeface="Times New Roman" panose="02020603050405020304" pitchFamily="18" charset="0"/>
                <a:cs typeface="Times New Roman" panose="02020603050405020304" pitchFamily="18" charset="0"/>
              </a:rPr>
              <a:t> Spiral Model</a:t>
            </a:r>
          </a:p>
          <a:p>
            <a:pPr>
              <a:buFont typeface="Wingdings" panose="05000000000000000000" pitchFamily="2" charset="2"/>
              <a:buChar char="ü"/>
            </a:pPr>
            <a:r>
              <a:rPr lang="en-IN" dirty="0">
                <a:latin typeface="Times New Roman" panose="02020603050405020304" pitchFamily="18" charset="0"/>
                <a:cs typeface="Times New Roman" panose="02020603050405020304" pitchFamily="18" charset="0"/>
              </a:rPr>
              <a:t>V Model</a:t>
            </a:r>
          </a:p>
          <a:p>
            <a:pPr>
              <a:buFont typeface="Wingdings" panose="05000000000000000000" pitchFamily="2" charset="2"/>
              <a:buChar char="ü"/>
            </a:pPr>
            <a:r>
              <a:rPr lang="en-IN" dirty="0">
                <a:latin typeface="Times New Roman" panose="02020603050405020304" pitchFamily="18" charset="0"/>
                <a:cs typeface="Times New Roman" panose="02020603050405020304" pitchFamily="18" charset="0"/>
              </a:rPr>
              <a:t>Agile Model-Scrum</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A model depends on Client, Company and Timeline…</a:t>
            </a:r>
          </a:p>
        </p:txBody>
      </p:sp>
      <p:sp>
        <p:nvSpPr>
          <p:cNvPr id="4" name="Footer Placeholder 3">
            <a:extLst>
              <a:ext uri="{FF2B5EF4-FFF2-40B4-BE49-F238E27FC236}">
                <a16:creationId xmlns:a16="http://schemas.microsoft.com/office/drawing/2014/main" id="{69049569-DD87-4680-B27F-69A75B8801FA}"/>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18646136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Waterfall Model</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238500" y="2091531"/>
            <a:ext cx="5715000" cy="3819525"/>
          </a:xfrm>
        </p:spPr>
      </p:pic>
      <p:sp>
        <p:nvSpPr>
          <p:cNvPr id="3" name="Footer Placeholder 2">
            <a:extLst>
              <a:ext uri="{FF2B5EF4-FFF2-40B4-BE49-F238E27FC236}">
                <a16:creationId xmlns:a16="http://schemas.microsoft.com/office/drawing/2014/main" id="{FB066EF2-D868-4860-8E44-F147499A3AC4}"/>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5416473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What is Waterfall Model?</a:t>
            </a:r>
          </a:p>
        </p:txBody>
      </p:sp>
      <p:sp>
        <p:nvSpPr>
          <p:cNvPr id="3" name="Content Placeholder 2"/>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Often considered the classic approach to the systems / software development life cycle.</a:t>
            </a:r>
          </a:p>
          <a:p>
            <a:r>
              <a:rPr lang="en-IN" dirty="0">
                <a:latin typeface="Times New Roman" panose="02020603050405020304" pitchFamily="18" charset="0"/>
                <a:cs typeface="Times New Roman" panose="02020603050405020304" pitchFamily="18" charset="0"/>
              </a:rPr>
              <a:t>Liner and sequential Model.</a:t>
            </a:r>
          </a:p>
          <a:p>
            <a:r>
              <a:rPr lang="en-IN" dirty="0">
                <a:latin typeface="Times New Roman" panose="02020603050405020304" pitchFamily="18" charset="0"/>
                <a:cs typeface="Times New Roman" panose="02020603050405020304" pitchFamily="18" charset="0"/>
              </a:rPr>
              <a:t>In this model development is seen as flowing steadily  downwards (like a waterfall) through all the phases of SDLC i.e. from requirements-analysis-design-development-testing-and-so on….</a:t>
            </a:r>
          </a:p>
          <a:p>
            <a:r>
              <a:rPr lang="en-IN" dirty="0">
                <a:latin typeface="Times New Roman" panose="02020603050405020304" pitchFamily="18" charset="0"/>
                <a:cs typeface="Times New Roman" panose="02020603050405020304" pitchFamily="18" charset="0"/>
              </a:rPr>
              <a:t>Once each phase of development is completed , the development proceeds to the next phase.</a:t>
            </a:r>
          </a:p>
          <a:p>
            <a:r>
              <a:rPr lang="en-IN" dirty="0">
                <a:latin typeface="Times New Roman" panose="02020603050405020304" pitchFamily="18" charset="0"/>
                <a:cs typeface="Times New Roman" panose="02020603050405020304" pitchFamily="18" charset="0"/>
              </a:rPr>
              <a:t>There is no turning back.</a:t>
            </a:r>
          </a:p>
          <a:p>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0376A8CB-D18B-42E8-89C6-B44F3F28F194}"/>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1697385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Waterfall Advantages</a:t>
            </a:r>
          </a:p>
        </p:txBody>
      </p:sp>
      <p:sp>
        <p:nvSpPr>
          <p:cNvPr id="3" name="Content Placeholder 2"/>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Easy to understand, simple to use.</a:t>
            </a:r>
          </a:p>
          <a:p>
            <a:r>
              <a:rPr lang="en-IN" dirty="0">
                <a:latin typeface="Times New Roman" panose="02020603050405020304" pitchFamily="18" charset="0"/>
                <a:cs typeface="Times New Roman" panose="02020603050405020304" pitchFamily="18" charset="0"/>
              </a:rPr>
              <a:t>Phases are processes and completed one at a time.</a:t>
            </a:r>
          </a:p>
          <a:p>
            <a:r>
              <a:rPr lang="en-IN" dirty="0">
                <a:latin typeface="Times New Roman" panose="02020603050405020304" pitchFamily="18" charset="0"/>
                <a:cs typeface="Times New Roman" panose="02020603050405020304" pitchFamily="18" charset="0"/>
              </a:rPr>
              <a:t>Sets requirements stability.</a:t>
            </a:r>
          </a:p>
          <a:p>
            <a:r>
              <a:rPr lang="en-IN" dirty="0">
                <a:latin typeface="Times New Roman" panose="02020603050405020304" pitchFamily="18" charset="0"/>
                <a:cs typeface="Times New Roman" panose="02020603050405020304" pitchFamily="18" charset="0"/>
              </a:rPr>
              <a:t>Good for management control.</a:t>
            </a:r>
          </a:p>
          <a:p>
            <a:r>
              <a:rPr lang="en-IN" dirty="0">
                <a:latin typeface="Times New Roman" panose="02020603050405020304" pitchFamily="18" charset="0"/>
                <a:cs typeface="Times New Roman" panose="02020603050405020304" pitchFamily="18" charset="0"/>
              </a:rPr>
              <a:t>Works well for smaller projects where requirements are very well understood.</a:t>
            </a:r>
          </a:p>
        </p:txBody>
      </p:sp>
      <p:sp>
        <p:nvSpPr>
          <p:cNvPr id="4" name="Footer Placeholder 3">
            <a:extLst>
              <a:ext uri="{FF2B5EF4-FFF2-40B4-BE49-F238E27FC236}">
                <a16:creationId xmlns:a16="http://schemas.microsoft.com/office/drawing/2014/main" id="{25529006-6992-4B1B-86F9-F135C246C351}"/>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210031241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Waterfall Disadvantage</a:t>
            </a:r>
          </a:p>
        </p:txBody>
      </p:sp>
      <p:sp>
        <p:nvSpPr>
          <p:cNvPr id="3" name="Content Placeholder 2"/>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Adjusting scope during the life cycle can kill the project</a:t>
            </a:r>
          </a:p>
          <a:p>
            <a:r>
              <a:rPr lang="en-IN" dirty="0">
                <a:latin typeface="Times New Roman" panose="02020603050405020304" pitchFamily="18" charset="0"/>
                <a:cs typeface="Times New Roman" panose="02020603050405020304" pitchFamily="18" charset="0"/>
              </a:rPr>
              <a:t>Deliverables (Documents) created for each phase are considered frozen.</a:t>
            </a:r>
          </a:p>
          <a:p>
            <a:r>
              <a:rPr lang="en-IN" dirty="0">
                <a:latin typeface="Times New Roman" panose="02020603050405020304" pitchFamily="18" charset="0"/>
                <a:cs typeface="Times New Roman" panose="02020603050405020304" pitchFamily="18" charset="0"/>
              </a:rPr>
              <a:t>High amount of risk and uncertainty.</a:t>
            </a:r>
          </a:p>
          <a:p>
            <a:r>
              <a:rPr lang="en-IN" dirty="0">
                <a:latin typeface="Times New Roman" panose="02020603050405020304" pitchFamily="18" charset="0"/>
                <a:cs typeface="Times New Roman" panose="02020603050405020304" pitchFamily="18" charset="0"/>
              </a:rPr>
              <a:t>Poor model for complex projects.</a:t>
            </a:r>
          </a:p>
          <a:p>
            <a:r>
              <a:rPr lang="en-IN" dirty="0">
                <a:latin typeface="Times New Roman" panose="02020603050405020304" pitchFamily="18" charset="0"/>
                <a:cs typeface="Times New Roman" panose="02020603050405020304" pitchFamily="18" charset="0"/>
              </a:rPr>
              <a:t>Poor model for long and ongoing projects.</a:t>
            </a:r>
          </a:p>
          <a:p>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A2126CE6-4C6A-4E01-BF51-13F39D002F67}"/>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31149776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When to use the Waterfall Model</a:t>
            </a:r>
          </a:p>
        </p:txBody>
      </p:sp>
      <p:sp>
        <p:nvSpPr>
          <p:cNvPr id="3" name="Content Placeholder 2"/>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Requirements are very well known</a:t>
            </a:r>
          </a:p>
          <a:p>
            <a:r>
              <a:rPr lang="en-IN" dirty="0">
                <a:latin typeface="Times New Roman" panose="02020603050405020304" pitchFamily="18" charset="0"/>
                <a:cs typeface="Times New Roman" panose="02020603050405020304" pitchFamily="18" charset="0"/>
              </a:rPr>
              <a:t>Product definition is stable.</a:t>
            </a:r>
          </a:p>
          <a:p>
            <a:r>
              <a:rPr lang="en-IN" dirty="0">
                <a:latin typeface="Times New Roman" panose="02020603050405020304" pitchFamily="18" charset="0"/>
                <a:cs typeface="Times New Roman" panose="02020603050405020304" pitchFamily="18" charset="0"/>
              </a:rPr>
              <a:t>Technology is understood.</a:t>
            </a:r>
          </a:p>
          <a:p>
            <a:r>
              <a:rPr lang="en-IN" dirty="0">
                <a:latin typeface="Times New Roman" panose="02020603050405020304" pitchFamily="18" charset="0"/>
                <a:cs typeface="Times New Roman" panose="02020603050405020304" pitchFamily="18" charset="0"/>
              </a:rPr>
              <a:t>Changing an existing product to a new platform.</a:t>
            </a:r>
          </a:p>
        </p:txBody>
      </p:sp>
      <p:sp>
        <p:nvSpPr>
          <p:cNvPr id="4" name="Footer Placeholder 3">
            <a:extLst>
              <a:ext uri="{FF2B5EF4-FFF2-40B4-BE49-F238E27FC236}">
                <a16:creationId xmlns:a16="http://schemas.microsoft.com/office/drawing/2014/main" id="{A914B285-A83A-4918-9BDE-69ADD5EC4EB2}"/>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36435523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What is Software Testing?</a:t>
            </a:r>
          </a:p>
        </p:txBody>
      </p:sp>
      <p:sp>
        <p:nvSpPr>
          <p:cNvPr id="3" name="Content Placeholder 2"/>
          <p:cNvSpPr>
            <a:spLocks noGrp="1"/>
          </p:cNvSpPr>
          <p:nvPr>
            <p:ph idx="1"/>
          </p:nvPr>
        </p:nvSpPr>
        <p:spPr>
          <a:xfrm>
            <a:off x="726440" y="1690688"/>
            <a:ext cx="10515600" cy="2004695"/>
          </a:xfrm>
        </p:spPr>
        <p:txBody>
          <a:bodyPr>
            <a:normAutofit/>
          </a:bodyPr>
          <a:lstStyle/>
          <a:p>
            <a:r>
              <a:rPr lang="en-IN" dirty="0">
                <a:latin typeface="Times New Roman" panose="02020603050405020304" pitchFamily="18" charset="0"/>
                <a:cs typeface="Times New Roman" panose="02020603050405020304" pitchFamily="18" charset="0"/>
              </a:rPr>
              <a:t>It is not sufficient demonstrate that the software is doing what it is supposed to do.</a:t>
            </a:r>
          </a:p>
          <a:p>
            <a:r>
              <a:rPr lang="en-IN" dirty="0">
                <a:latin typeface="Times New Roman" panose="02020603050405020304" pitchFamily="18" charset="0"/>
                <a:cs typeface="Times New Roman" panose="02020603050405020304" pitchFamily="18" charset="0"/>
              </a:rPr>
              <a:t>It is more important to demonstrate that the software is not doing what it is not supposed to do.</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95420" y="3417571"/>
            <a:ext cx="3530600" cy="3206750"/>
          </a:xfrm>
          <a:prstGeom prst="rect">
            <a:avLst/>
          </a:prstGeom>
        </p:spPr>
      </p:pic>
      <p:sp>
        <p:nvSpPr>
          <p:cNvPr id="5" name="Footer Placeholder 4">
            <a:extLst>
              <a:ext uri="{FF2B5EF4-FFF2-40B4-BE49-F238E27FC236}">
                <a16:creationId xmlns:a16="http://schemas.microsoft.com/office/drawing/2014/main" id="{3E3A63AA-7BED-4715-A84E-C00FF18F81B8}"/>
              </a:ext>
            </a:extLst>
          </p:cNvPr>
          <p:cNvSpPr>
            <a:spLocks noGrp="1"/>
          </p:cNvSpPr>
          <p:nvPr>
            <p:ph type="ftr" sz="quarter" idx="11"/>
          </p:nvPr>
        </p:nvSpPr>
        <p:spPr/>
        <p:txBody>
          <a:bodyPr/>
          <a:lstStyle/>
          <a:p>
            <a:r>
              <a:rPr lang="en-IN"/>
              <a:t>Pradnya Jog</a:t>
            </a:r>
          </a:p>
        </p:txBody>
      </p:sp>
      <p:pic>
        <p:nvPicPr>
          <p:cNvPr id="6" name="Audio 5">
            <a:hlinkClick r:id="" action="ppaction://media"/>
            <a:extLst>
              <a:ext uri="{FF2B5EF4-FFF2-40B4-BE49-F238E27FC236}">
                <a16:creationId xmlns:a16="http://schemas.microsoft.com/office/drawing/2014/main" id="{01663D64-6956-48C1-AC17-66013BEB817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2052236677"/>
      </p:ext>
    </p:extLst>
  </p:cSld>
  <p:clrMapOvr>
    <a:masterClrMapping/>
  </p:clrMapOvr>
  <mc:AlternateContent xmlns:mc="http://schemas.openxmlformats.org/markup-compatibility/2006" xmlns:p14="http://schemas.microsoft.com/office/powerpoint/2010/main">
    <mc:Choice Requires="p14">
      <p:transition spd="slow" p14:dur="2000" advTm="40719"/>
    </mc:Choice>
    <mc:Fallback xmlns="">
      <p:transition spd="slow" advTm="407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2800" b="1" dirty="0">
                <a:latin typeface="Times New Roman" panose="02020603050405020304" pitchFamily="18" charset="0"/>
                <a:cs typeface="Times New Roman" panose="02020603050405020304" pitchFamily="18" charset="0"/>
              </a:rPr>
              <a:t>Agile Development</a:t>
            </a:r>
          </a:p>
        </p:txBody>
      </p:sp>
      <p:sp>
        <p:nvSpPr>
          <p:cNvPr id="3" name="Content Placeholder 2"/>
          <p:cNvSpPr>
            <a:spLocks noGrp="1"/>
          </p:cNvSpPr>
          <p:nvPr>
            <p:ph idx="1"/>
          </p:nvPr>
        </p:nvSpPr>
        <p:spPr>
          <a:xfrm>
            <a:off x="929640" y="1690688"/>
            <a:ext cx="10515600" cy="4351338"/>
          </a:xfrm>
        </p:spPr>
        <p:txBody>
          <a:bodyPr>
            <a:normAutofit/>
          </a:bodyPr>
          <a:lstStyle/>
          <a:p>
            <a:r>
              <a:rPr lang="en-IN" dirty="0">
                <a:latin typeface="Times New Roman" panose="02020603050405020304" pitchFamily="18" charset="0"/>
                <a:cs typeface="Times New Roman" panose="02020603050405020304" pitchFamily="18" charset="0"/>
              </a:rPr>
              <a:t>Agile methods break tasks into small increments with minimal planning and do not directly involve long term planning.</a:t>
            </a:r>
          </a:p>
          <a:p>
            <a:r>
              <a:rPr lang="en-IN" dirty="0">
                <a:latin typeface="Times New Roman" panose="02020603050405020304" pitchFamily="18" charset="0"/>
                <a:cs typeface="Times New Roman" panose="02020603050405020304" pitchFamily="18" charset="0"/>
              </a:rPr>
              <a:t>Each iteration involves a team working through a full software development cycle.</a:t>
            </a:r>
          </a:p>
          <a:p>
            <a:r>
              <a:rPr lang="en-IN" dirty="0">
                <a:latin typeface="Times New Roman" panose="02020603050405020304" pitchFamily="18" charset="0"/>
                <a:cs typeface="Times New Roman" panose="02020603050405020304" pitchFamily="18" charset="0"/>
              </a:rPr>
              <a:t>Used for time critical applications.</a:t>
            </a:r>
          </a:p>
        </p:txBody>
      </p:sp>
      <p:sp>
        <p:nvSpPr>
          <p:cNvPr id="4" name="Footer Placeholder 3">
            <a:extLst>
              <a:ext uri="{FF2B5EF4-FFF2-40B4-BE49-F238E27FC236}">
                <a16:creationId xmlns:a16="http://schemas.microsoft.com/office/drawing/2014/main" id="{DC454038-4829-4B31-96A7-085C0DFC8A05}"/>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25241476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Agile Development </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81200" y="1872456"/>
            <a:ext cx="6972300" cy="4822984"/>
          </a:xfrm>
        </p:spPr>
      </p:pic>
      <p:sp>
        <p:nvSpPr>
          <p:cNvPr id="3" name="Footer Placeholder 2">
            <a:extLst>
              <a:ext uri="{FF2B5EF4-FFF2-40B4-BE49-F238E27FC236}">
                <a16:creationId xmlns:a16="http://schemas.microsoft.com/office/drawing/2014/main" id="{2FAE5113-8009-4D0E-BE6E-A9B9B4656C36}"/>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36908360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Agile Development Advantages</a:t>
            </a:r>
          </a:p>
        </p:txBody>
      </p:sp>
      <p:sp>
        <p:nvSpPr>
          <p:cNvPr id="3" name="Content Placeholder 2"/>
          <p:cNvSpPr>
            <a:spLocks noGrp="1"/>
          </p:cNvSpPr>
          <p:nvPr>
            <p:ph idx="1"/>
          </p:nvPr>
        </p:nvSpPr>
        <p:spPr/>
        <p:txBody>
          <a:bodyPr>
            <a:normAutofit/>
          </a:bodyPr>
          <a:lstStyle/>
          <a:p>
            <a:r>
              <a:rPr lang="en-IN" sz="3200" dirty="0">
                <a:latin typeface="Times New Roman" panose="02020603050405020304" pitchFamily="18" charset="0"/>
                <a:cs typeface="Times New Roman" panose="02020603050405020304" pitchFamily="18" charset="0"/>
              </a:rPr>
              <a:t>It speeds up the SDLC phases and bypasses steps that add little value to the project.</a:t>
            </a:r>
          </a:p>
          <a:p>
            <a:r>
              <a:rPr lang="en-IN" sz="3200" dirty="0">
                <a:latin typeface="Times New Roman" panose="02020603050405020304" pitchFamily="18" charset="0"/>
                <a:cs typeface="Times New Roman" panose="02020603050405020304" pitchFamily="18" charset="0"/>
              </a:rPr>
              <a:t>Regular adaptation to changing requirements.</a:t>
            </a:r>
          </a:p>
          <a:p>
            <a:r>
              <a:rPr lang="en-IN" sz="3200" dirty="0">
                <a:latin typeface="Times New Roman" panose="02020603050405020304" pitchFamily="18" charset="0"/>
                <a:cs typeface="Times New Roman" panose="02020603050405020304" pitchFamily="18" charset="0"/>
              </a:rPr>
              <a:t>Even late changes in requirements are welcomed.</a:t>
            </a:r>
          </a:p>
          <a:p>
            <a:r>
              <a:rPr lang="en-IN" sz="3200" dirty="0">
                <a:latin typeface="Times New Roman" panose="02020603050405020304" pitchFamily="18" charset="0"/>
                <a:cs typeface="Times New Roman" panose="02020603050405020304" pitchFamily="18" charset="0"/>
              </a:rPr>
              <a:t>Testing team gets early access to the software to test.</a:t>
            </a:r>
          </a:p>
        </p:txBody>
      </p:sp>
      <p:sp>
        <p:nvSpPr>
          <p:cNvPr id="4" name="Footer Placeholder 3">
            <a:extLst>
              <a:ext uri="{FF2B5EF4-FFF2-40B4-BE49-F238E27FC236}">
                <a16:creationId xmlns:a16="http://schemas.microsoft.com/office/drawing/2014/main" id="{5C41A536-8ADD-4326-8AA0-46C958C3395B}"/>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10994181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Agile Development Disadvantages</a:t>
            </a:r>
          </a:p>
        </p:txBody>
      </p:sp>
      <p:sp>
        <p:nvSpPr>
          <p:cNvPr id="3" name="Content Placeholder 2"/>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The project can easily get off track if developers are not clear of the final outcome.</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It requires experienced resources as newbies are not capable of taking the required decisions without their support.</a:t>
            </a:r>
          </a:p>
        </p:txBody>
      </p:sp>
      <p:sp>
        <p:nvSpPr>
          <p:cNvPr id="4" name="Footer Placeholder 3">
            <a:extLst>
              <a:ext uri="{FF2B5EF4-FFF2-40B4-BE49-F238E27FC236}">
                <a16:creationId xmlns:a16="http://schemas.microsoft.com/office/drawing/2014/main" id="{4AE8C18F-E8E3-4810-9309-06859BFC53A8}"/>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17587070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Agile-Scrum Development </a:t>
            </a:r>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Scrum is an agile way to manage a project, usually software development. </a:t>
            </a:r>
          </a:p>
          <a:p>
            <a:r>
              <a:rPr lang="en-US" dirty="0">
                <a:latin typeface="Times New Roman" panose="02020603050405020304" pitchFamily="18" charset="0"/>
                <a:cs typeface="Times New Roman" panose="02020603050405020304" pitchFamily="18" charset="0"/>
              </a:rPr>
              <a:t>Agile software development with Scrum is often perceived as a methodology; but rather than viewing Scrum as methodology, think of it as a framework for managing a process.</a:t>
            </a:r>
          </a:p>
          <a:p>
            <a:r>
              <a:rPr lang="en-US" dirty="0">
                <a:latin typeface="Times New Roman" panose="02020603050405020304" pitchFamily="18" charset="0"/>
                <a:cs typeface="Times New Roman" panose="02020603050405020304" pitchFamily="18" charset="0"/>
              </a:rPr>
              <a:t>In the agile Scrum world, instead of providing complete, detailed descriptions of how everything is to be done on a project, much of it is left up to the Scrum software development team</a:t>
            </a:r>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304E9EF0-131B-45DA-B600-F480095FA5D7}"/>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5865893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53720" y="172085"/>
            <a:ext cx="10515600" cy="1325563"/>
          </a:xfrm>
        </p:spPr>
        <p:txBody>
          <a:bodyPr>
            <a:normAutofit/>
          </a:bodyPr>
          <a:lstStyle/>
          <a:p>
            <a:r>
              <a:rPr lang="en-IN" sz="3200" b="1" dirty="0">
                <a:latin typeface="Times New Roman" panose="02020603050405020304" pitchFamily="18" charset="0"/>
                <a:cs typeface="Times New Roman" panose="02020603050405020304" pitchFamily="18" charset="0"/>
              </a:rPr>
              <a:t>Agile-Scrum Development </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920240" y="1246504"/>
            <a:ext cx="7965440" cy="5337176"/>
          </a:xfrm>
        </p:spPr>
      </p:pic>
      <p:sp>
        <p:nvSpPr>
          <p:cNvPr id="3" name="Footer Placeholder 2">
            <a:extLst>
              <a:ext uri="{FF2B5EF4-FFF2-40B4-BE49-F238E27FC236}">
                <a16:creationId xmlns:a16="http://schemas.microsoft.com/office/drawing/2014/main" id="{23968DDA-BEDC-4152-B759-0FA7D4738ED6}"/>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15433702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What is the difference between Waterfall and Agile</a:t>
            </a:r>
          </a:p>
        </p:txBody>
      </p:sp>
      <p:sp>
        <p:nvSpPr>
          <p:cNvPr id="3" name="Content Placeholder 2"/>
          <p:cNvSpPr>
            <a:spLocks noGrp="1"/>
          </p:cNvSpPr>
          <p:nvPr>
            <p:ph idx="1"/>
          </p:nvPr>
        </p:nvSpPr>
        <p:spPr/>
        <p:txBody>
          <a:bodyPr>
            <a:normAutofit/>
          </a:bodyPr>
          <a:lstStyle/>
          <a:p>
            <a:r>
              <a:rPr lang="en-IN" dirty="0">
                <a:latin typeface="Times New Roman" panose="02020603050405020304" pitchFamily="18" charset="0"/>
                <a:cs typeface="Times New Roman" panose="02020603050405020304" pitchFamily="18" charset="0"/>
              </a:rPr>
              <a:t>Waterfall Model</a:t>
            </a:r>
          </a:p>
          <a:p>
            <a:pPr marL="0" indent="0">
              <a:buNone/>
            </a:pPr>
            <a:endParaRPr lang="en-IN" dirty="0">
              <a:latin typeface="Times New Roman" panose="02020603050405020304" pitchFamily="18" charset="0"/>
              <a:cs typeface="Times New Roman" panose="02020603050405020304" pitchFamily="18" charset="0"/>
            </a:endParaRP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Software development process is divided into distinct phases.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Waterfall methodology is a sequential design process.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Waterfall is a structured software development methodology so most times it can be quite rigid.</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Software development will be completed as one single project.</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There is no scope of changing the requirements once the project development starts.</a:t>
            </a:r>
          </a:p>
          <a:p>
            <a:pPr marL="514350" indent="-514350">
              <a:buFont typeface="+mj-lt"/>
              <a:buAutoNum type="arabicPeriod"/>
            </a:pPr>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45747795-68C9-4EAF-8FF9-2AC5E5ED8C37}"/>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313846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What is the difference between Waterfall and Agile</a:t>
            </a:r>
          </a:p>
        </p:txBody>
      </p:sp>
      <p:sp>
        <p:nvSpPr>
          <p:cNvPr id="3" name="Content Placeholder 2"/>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Agile Model</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It separates the project development lifecycle into sprints.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It follows an incremental approach</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Agile methodology is known for its flexibility.</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Agile can be considered as a collection of many different projects.</a:t>
            </a:r>
          </a:p>
          <a:p>
            <a:pPr marL="514350" indent="-514350">
              <a:buFont typeface="+mj-lt"/>
              <a:buAutoNum type="arabicPeriod"/>
            </a:pPr>
            <a:r>
              <a:rPr lang="en-US" dirty="0">
                <a:latin typeface="Times New Roman" panose="02020603050405020304" pitchFamily="18" charset="0"/>
                <a:cs typeface="Times New Roman" panose="02020603050405020304" pitchFamily="18" charset="0"/>
              </a:rPr>
              <a:t>Agile is quite a flexible method which allows changes to be made in the project development requirements even if the initial planning has been completed.</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marL="514350" indent="-514350">
              <a:buFont typeface="+mj-lt"/>
              <a:buAutoNum type="arabicPeriod"/>
            </a:pPr>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0D203137-2ACF-4C51-A20E-037F0C7BB4C8}"/>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388107308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dirty="0">
                <a:latin typeface="Times New Roman" panose="02020603050405020304" pitchFamily="18" charset="0"/>
                <a:cs typeface="Times New Roman" panose="02020603050405020304" pitchFamily="18" charset="0"/>
              </a:rPr>
              <a:t>Advantages of using Agile over Waterfall</a:t>
            </a:r>
          </a:p>
        </p:txBody>
      </p:sp>
      <p:sp>
        <p:nvSpPr>
          <p:cNvPr id="3" name="Content Placeholder 2"/>
          <p:cNvSpPr>
            <a:spLocks noGrp="1"/>
          </p:cNvSpPr>
          <p:nvPr>
            <p:ph idx="1"/>
          </p:nvPr>
        </p:nvSpPr>
        <p:spPr/>
        <p:txBody>
          <a:bodyPr>
            <a:noAutofit/>
          </a:bodyPr>
          <a:lstStyle/>
          <a:p>
            <a:r>
              <a:rPr lang="en-US" dirty="0">
                <a:latin typeface="Times New Roman" panose="02020603050405020304" pitchFamily="18" charset="0"/>
                <a:cs typeface="Times New Roman" panose="02020603050405020304" pitchFamily="18" charset="0"/>
              </a:rPr>
              <a:t>The main benefit is the ability to change dynamically to the customers’ wants and needs. A focus on the features that are the highest value to the customer.</a:t>
            </a:r>
          </a:p>
          <a:p>
            <a:r>
              <a:rPr lang="en-US" dirty="0">
                <a:latin typeface="Times New Roman" panose="02020603050405020304" pitchFamily="18" charset="0"/>
                <a:cs typeface="Times New Roman" panose="02020603050405020304" pitchFamily="18" charset="0"/>
              </a:rPr>
              <a:t>A short-fixed timeline that allows for immediate feedback from the customer and the ability to move deliverables into production.</a:t>
            </a:r>
          </a:p>
          <a:p>
            <a:r>
              <a:rPr lang="en-US" dirty="0">
                <a:latin typeface="Times New Roman" panose="02020603050405020304" pitchFamily="18" charset="0"/>
                <a:cs typeface="Times New Roman" panose="02020603050405020304" pitchFamily="18" charset="0"/>
              </a:rPr>
              <a:t>It also is very beneficial for the teams who will be using it. Agile works well with small dedicated team members and lets the team load balance workloads.</a:t>
            </a:r>
          </a:p>
          <a:p>
            <a:pPr marL="0" indent="0">
              <a:buNone/>
            </a:pPr>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F1B22207-8E85-4BC2-A417-C68176AFE3E8}"/>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1443262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Advantages of using Agile over Waterfall</a:t>
            </a:r>
            <a:endParaRPr lang="en-IN" sz="3200" b="1" dirty="0"/>
          </a:p>
        </p:txBody>
      </p:sp>
      <p:sp>
        <p:nvSpPr>
          <p:cNvPr id="3" name="Content Placeholder 2"/>
          <p:cNvSpPr>
            <a:spLocks noGrp="1"/>
          </p:cNvSpPr>
          <p:nvPr>
            <p:ph idx="1"/>
          </p:nvPr>
        </p:nvSpPr>
        <p:spPr/>
        <p:txBody>
          <a:bodyPr/>
          <a:lstStyle/>
          <a:p>
            <a:r>
              <a:rPr lang="en-US" dirty="0">
                <a:latin typeface="Times New Roman" panose="02020603050405020304" pitchFamily="18" charset="0"/>
                <a:cs typeface="Times New Roman" panose="02020603050405020304" pitchFamily="18" charset="0"/>
              </a:rPr>
              <a:t>Example :</a:t>
            </a:r>
            <a:br>
              <a:rPr lang="en-US" dirty="0">
                <a:latin typeface="Times New Roman" panose="02020603050405020304" pitchFamily="18" charset="0"/>
                <a:cs typeface="Times New Roman" panose="02020603050405020304" pitchFamily="18" charset="0"/>
              </a:rPr>
            </a:br>
            <a:r>
              <a:rPr lang="en-US" dirty="0">
                <a:latin typeface="Times New Roman" panose="02020603050405020304" pitchFamily="18" charset="0"/>
                <a:cs typeface="Times New Roman" panose="02020603050405020304" pitchFamily="18" charset="0"/>
              </a:rPr>
              <a:t>You may need a developer and a designer for particular project and if a person has the right experience they could be doing either type of work on an Agile team. Because Agile has more frequent check-ins and demonstrations with the business, this allows for changes to be made at a much faster pace, which is good news for smaller teams--letting them get feedback faster and making it easier for them to adjust to the wants and needs of the customer.</a:t>
            </a:r>
            <a:endParaRPr lang="en-IN" dirty="0"/>
          </a:p>
        </p:txBody>
      </p:sp>
      <p:sp>
        <p:nvSpPr>
          <p:cNvPr id="4" name="Footer Placeholder 3">
            <a:extLst>
              <a:ext uri="{FF2B5EF4-FFF2-40B4-BE49-F238E27FC236}">
                <a16:creationId xmlns:a16="http://schemas.microsoft.com/office/drawing/2014/main" id="{54E649E3-23F6-4FBD-81E7-2929E18F0DE9}"/>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32315250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What is Software Testing?</a:t>
            </a:r>
          </a:p>
        </p:txBody>
      </p:sp>
      <p:sp>
        <p:nvSpPr>
          <p:cNvPr id="3" name="Content Placeholder 2"/>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Software testing can also be stated as the process of validating and verifying that a software</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program/application/product:</a:t>
            </a:r>
            <a:br>
              <a:rPr lang="en-IN" dirty="0">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-Works as expected according to the business and technical requirements</a:t>
            </a:r>
            <a:br>
              <a:rPr lang="en-IN" dirty="0">
                <a:latin typeface="Times New Roman" panose="02020603050405020304" pitchFamily="18" charset="0"/>
                <a:cs typeface="Times New Roman" panose="02020603050405020304" pitchFamily="18" charset="0"/>
              </a:rPr>
            </a:b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-Works consistently and predictably</a:t>
            </a:r>
          </a:p>
          <a:p>
            <a:pPr marL="0" indent="0">
              <a:buNone/>
            </a:pPr>
            <a:endParaRPr lang="en-IN" dirty="0">
              <a:latin typeface="Times New Roman" panose="02020603050405020304" pitchFamily="18" charset="0"/>
              <a:cs typeface="Times New Roman" panose="02020603050405020304" pitchFamily="18" charset="0"/>
            </a:endParaRPr>
          </a:p>
          <a:p>
            <a:pPr marL="0" indent="0">
              <a:buNone/>
            </a:pPr>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835CC08C-CA37-4E99-8C23-D029E4C6E79E}"/>
              </a:ext>
            </a:extLst>
          </p:cNvPr>
          <p:cNvSpPr>
            <a:spLocks noGrp="1"/>
          </p:cNvSpPr>
          <p:nvPr>
            <p:ph type="ftr" sz="quarter" idx="11"/>
          </p:nvPr>
        </p:nvSpPr>
        <p:spPr/>
        <p:txBody>
          <a:bodyPr/>
          <a:lstStyle/>
          <a:p>
            <a:r>
              <a:rPr lang="en-IN"/>
              <a:t>Pradnya Jog</a:t>
            </a:r>
          </a:p>
        </p:txBody>
      </p:sp>
      <p:pic>
        <p:nvPicPr>
          <p:cNvPr id="5" name="Audio 4">
            <a:hlinkClick r:id="" action="ppaction://media"/>
            <a:extLst>
              <a:ext uri="{FF2B5EF4-FFF2-40B4-BE49-F238E27FC236}">
                <a16:creationId xmlns:a16="http://schemas.microsoft.com/office/drawing/2014/main" id="{3323D152-9D04-4E15-9D18-6B460313DFC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326379627"/>
      </p:ext>
    </p:extLst>
  </p:cSld>
  <p:clrMapOvr>
    <a:masterClrMapping/>
  </p:clrMapOvr>
  <mc:AlternateContent xmlns:mc="http://schemas.openxmlformats.org/markup-compatibility/2006" xmlns:p14="http://schemas.microsoft.com/office/powerpoint/2010/main">
    <mc:Choice Requires="p14">
      <p:transition spd="slow" p14:dur="2000" advTm="38091"/>
    </mc:Choice>
    <mc:Fallback xmlns="">
      <p:transition spd="slow" advTm="38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dirty="0">
                <a:latin typeface="Times New Roman" panose="02020603050405020304" pitchFamily="18" charset="0"/>
                <a:cs typeface="Times New Roman" panose="02020603050405020304" pitchFamily="18" charset="0"/>
              </a:rPr>
              <a:t>Agile in Software Development:</a:t>
            </a:r>
            <a:endParaRPr lang="en-IN" dirty="0"/>
          </a:p>
        </p:txBody>
      </p:sp>
      <p:sp>
        <p:nvSpPr>
          <p:cNvPr id="3" name="Content Placeholder 2"/>
          <p:cNvSpPr>
            <a:spLocks noGrp="1"/>
          </p:cNvSpPr>
          <p:nvPr>
            <p:ph idx="1"/>
          </p:nvPr>
        </p:nvSpPr>
        <p:spPr/>
        <p:txBody>
          <a:bodyPr/>
          <a:lstStyle/>
          <a:p>
            <a:r>
              <a:rPr lang="en-US" sz="2800" dirty="0">
                <a:latin typeface="Times New Roman" panose="02020603050405020304" pitchFamily="18" charset="0"/>
                <a:cs typeface="Times New Roman" panose="02020603050405020304" pitchFamily="18" charset="0"/>
              </a:rPr>
              <a:t>Agile was born when on one fine day when 17 people with differing development methodologies background, got together to brainstorm if there was a possible alternative solution to software development which could lead to faster development time and was less documentation heavy</a:t>
            </a:r>
          </a:p>
          <a:p>
            <a:r>
              <a:rPr lang="en-US" sz="2800" dirty="0">
                <a:latin typeface="Times New Roman" panose="02020603050405020304" pitchFamily="18" charset="0"/>
                <a:cs typeface="Times New Roman" panose="02020603050405020304" pitchFamily="18" charset="0"/>
              </a:rPr>
              <a:t>champions of different software engineering techniques got together and the end result of their meeting was what they called the “agile manifesto’</a:t>
            </a:r>
          </a:p>
          <a:p>
            <a:endParaRPr lang="en-IN" dirty="0"/>
          </a:p>
        </p:txBody>
      </p:sp>
      <p:sp>
        <p:nvSpPr>
          <p:cNvPr id="4" name="Footer Placeholder 3">
            <a:extLst>
              <a:ext uri="{FF2B5EF4-FFF2-40B4-BE49-F238E27FC236}">
                <a16:creationId xmlns:a16="http://schemas.microsoft.com/office/drawing/2014/main" id="{A3173316-AD91-4D6F-9DB6-01E6BC73FFDA}"/>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407488259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latin typeface="Times New Roman" panose="02020603050405020304" pitchFamily="18" charset="0"/>
                <a:cs typeface="Times New Roman" panose="02020603050405020304" pitchFamily="18" charset="0"/>
              </a:rPr>
              <a:t>Agile Challenges</a:t>
            </a:r>
            <a:endParaRPr lang="en-IN" dirty="0"/>
          </a:p>
        </p:txBody>
      </p:sp>
      <p:sp>
        <p:nvSpPr>
          <p:cNvPr id="3" name="Content Placeholder 2"/>
          <p:cNvSpPr>
            <a:spLocks noGrp="1"/>
          </p:cNvSpPr>
          <p:nvPr>
            <p:ph idx="1"/>
          </p:nvPr>
        </p:nvSpPr>
        <p:spPr/>
        <p:txBody>
          <a:bodyPr/>
          <a:lstStyle/>
          <a:p>
            <a:r>
              <a:rPr lang="en-US" sz="2800" dirty="0">
                <a:latin typeface="Times New Roman" panose="02020603050405020304" pitchFamily="18" charset="0"/>
                <a:cs typeface="Times New Roman" panose="02020603050405020304" pitchFamily="18" charset="0"/>
              </a:rPr>
              <a:t>The existing waterfall techniques at that time were too cumbersome and had no provision for feedback until the final product was ready to be delivered.</a:t>
            </a:r>
          </a:p>
          <a:p>
            <a:r>
              <a:rPr lang="en-US" sz="2800" dirty="0">
                <a:latin typeface="Times New Roman" panose="02020603050405020304" pitchFamily="18" charset="0"/>
                <a:cs typeface="Times New Roman" panose="02020603050405020304" pitchFamily="18" charset="0"/>
              </a:rPr>
              <a:t>there was no scope for course correction and the customer had no view on the progress until the whole product was ready</a:t>
            </a:r>
          </a:p>
          <a:p>
            <a:r>
              <a:rPr lang="en-US" sz="2800" dirty="0">
                <a:latin typeface="Times New Roman" panose="02020603050405020304" pitchFamily="18" charset="0"/>
                <a:cs typeface="Times New Roman" panose="02020603050405020304" pitchFamily="18" charset="0"/>
              </a:rPr>
              <a:t>agile is also about being the adaptive and continuous improvement, as much as it is about constant feedback and speed of delivery.</a:t>
            </a:r>
          </a:p>
          <a:p>
            <a:endParaRPr lang="en-IN" dirty="0"/>
          </a:p>
        </p:txBody>
      </p:sp>
      <p:sp>
        <p:nvSpPr>
          <p:cNvPr id="4" name="Footer Placeholder 3">
            <a:extLst>
              <a:ext uri="{FF2B5EF4-FFF2-40B4-BE49-F238E27FC236}">
                <a16:creationId xmlns:a16="http://schemas.microsoft.com/office/drawing/2014/main" id="{568E7F71-1459-48BC-891B-EDFA8DE03AB5}"/>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39284661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dirty="0">
                <a:latin typeface="Times New Roman" panose="02020603050405020304" pitchFamily="18" charset="0"/>
                <a:cs typeface="Times New Roman" panose="02020603050405020304" pitchFamily="18" charset="0"/>
              </a:rPr>
              <a:t>Agile Promises</a:t>
            </a:r>
            <a:endParaRPr lang="en-IN" dirty="0"/>
          </a:p>
        </p:txBody>
      </p:sp>
      <p:sp>
        <p:nvSpPr>
          <p:cNvPr id="4" name="Footer Placeholder 3">
            <a:extLst>
              <a:ext uri="{FF2B5EF4-FFF2-40B4-BE49-F238E27FC236}">
                <a16:creationId xmlns:a16="http://schemas.microsoft.com/office/drawing/2014/main" id="{918EDD1E-0C22-48A0-8B10-6A90F7A31A1B}"/>
              </a:ext>
            </a:extLst>
          </p:cNvPr>
          <p:cNvSpPr>
            <a:spLocks noGrp="1"/>
          </p:cNvSpPr>
          <p:nvPr>
            <p:ph type="ftr" sz="quarter" idx="11"/>
          </p:nvPr>
        </p:nvSpPr>
        <p:spPr/>
        <p:txBody>
          <a:bodyPr/>
          <a:lstStyle/>
          <a:p>
            <a:r>
              <a:rPr lang="en-IN"/>
              <a:t>Pradnya Jog</a:t>
            </a:r>
          </a:p>
        </p:txBody>
      </p:sp>
      <p:pic>
        <p:nvPicPr>
          <p:cNvPr id="7" name="Content Placeholder 3">
            <a:extLst>
              <a:ext uri="{FF2B5EF4-FFF2-40B4-BE49-F238E27FC236}">
                <a16:creationId xmlns:a16="http://schemas.microsoft.com/office/drawing/2014/main" id="{EA0AFD5F-694A-45CD-91E9-BC6C25DE375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300480"/>
            <a:ext cx="12090400" cy="5283200"/>
          </a:xfrm>
          <a:prstGeom prst="rect">
            <a:avLst/>
          </a:prstGeom>
        </p:spPr>
      </p:pic>
    </p:spTree>
    <p:extLst>
      <p:ext uri="{BB962C8B-B14F-4D97-AF65-F5344CB8AC3E}">
        <p14:creationId xmlns:p14="http://schemas.microsoft.com/office/powerpoint/2010/main" val="427852012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8E15C4-B766-44F1-BCC3-156D03F939B2}"/>
              </a:ext>
            </a:extLst>
          </p:cNvPr>
          <p:cNvSpPr>
            <a:spLocks noGrp="1"/>
          </p:cNvSpPr>
          <p:nvPr>
            <p:ph type="title"/>
          </p:nvPr>
        </p:nvSpPr>
        <p:spPr/>
        <p:txBody>
          <a:bodyPr/>
          <a:lstStyle/>
          <a:p>
            <a:r>
              <a:rPr lang="en-US" dirty="0"/>
              <a:t>What Exactly Is Agile?</a:t>
            </a:r>
            <a:br>
              <a:rPr lang="en-US" b="1" dirty="0"/>
            </a:br>
            <a:endParaRPr lang="en-US" dirty="0"/>
          </a:p>
        </p:txBody>
      </p:sp>
      <p:sp>
        <p:nvSpPr>
          <p:cNvPr id="3" name="Content Placeholder 2">
            <a:extLst>
              <a:ext uri="{FF2B5EF4-FFF2-40B4-BE49-F238E27FC236}">
                <a16:creationId xmlns:a16="http://schemas.microsoft.com/office/drawing/2014/main" id="{205F71E4-531C-4E06-B918-27269652FD3C}"/>
              </a:ext>
            </a:extLst>
          </p:cNvPr>
          <p:cNvSpPr>
            <a:spLocks noGrp="1"/>
          </p:cNvSpPr>
          <p:nvPr>
            <p:ph idx="1"/>
          </p:nvPr>
        </p:nvSpPr>
        <p:spPr/>
        <p:txBody>
          <a:bodyPr/>
          <a:lstStyle/>
          <a:p>
            <a:r>
              <a:rPr lang="en-US" sz="2800" dirty="0">
                <a:latin typeface="Times New Roman" panose="02020603050405020304" pitchFamily="18" charset="0"/>
                <a:cs typeface="Times New Roman" panose="02020603050405020304" pitchFamily="18" charset="0"/>
              </a:rPr>
              <a:t>Agile is a set of principles that encourage flexibility, adaptability, communication and a working software over plans and processes. It is very succinctly captured in what is called the agile manifesto.</a:t>
            </a:r>
          </a:p>
          <a:p>
            <a:r>
              <a:rPr lang="en-US" sz="2800" dirty="0">
                <a:latin typeface="Times New Roman" panose="02020603050405020304" pitchFamily="18" charset="0"/>
                <a:cs typeface="Times New Roman" panose="02020603050405020304" pitchFamily="18" charset="0"/>
              </a:rPr>
              <a:t> Agile methods and methodologies also open a scope for process improvement as an integral part of each delivery.</a:t>
            </a:r>
          </a:p>
          <a:p>
            <a:r>
              <a:rPr lang="en-US" sz="2800" dirty="0">
                <a:latin typeface="Times New Roman" panose="02020603050405020304" pitchFamily="18" charset="0"/>
                <a:cs typeface="Times New Roman" panose="02020603050405020304" pitchFamily="18" charset="0"/>
              </a:rPr>
              <a:t>Agile is a software development approach where a self-sufficient and cross-functional team works on making continuous deliveries through iterations and evolves throughout the process by gathering feedback from the end users.</a:t>
            </a:r>
            <a:br>
              <a:rPr lang="en-US" sz="2800" dirty="0">
                <a:latin typeface="Times New Roman" panose="02020603050405020304" pitchFamily="18" charset="0"/>
                <a:cs typeface="Times New Roman" panose="02020603050405020304" pitchFamily="18" charset="0"/>
              </a:rPr>
            </a:br>
            <a:endParaRPr lang="en-US" dirty="0"/>
          </a:p>
        </p:txBody>
      </p:sp>
      <p:sp>
        <p:nvSpPr>
          <p:cNvPr id="4" name="Footer Placeholder 3">
            <a:extLst>
              <a:ext uri="{FF2B5EF4-FFF2-40B4-BE49-F238E27FC236}">
                <a16:creationId xmlns:a16="http://schemas.microsoft.com/office/drawing/2014/main" id="{4677064B-2A93-4B11-8959-0E9B0ED20CEB}"/>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427793037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C5C26-2F35-43A6-8FAC-613CADE43FEA}"/>
              </a:ext>
            </a:extLst>
          </p:cNvPr>
          <p:cNvSpPr>
            <a:spLocks noGrp="1"/>
          </p:cNvSpPr>
          <p:nvPr>
            <p:ph type="title"/>
          </p:nvPr>
        </p:nvSpPr>
        <p:spPr/>
        <p:txBody>
          <a:bodyPr/>
          <a:lstStyle/>
          <a:p>
            <a:r>
              <a:rPr lang="en-US" sz="4400" dirty="0">
                <a:latin typeface="Times New Roman" panose="02020603050405020304" pitchFamily="18" charset="0"/>
                <a:cs typeface="Times New Roman" panose="02020603050405020304" pitchFamily="18" charset="0"/>
              </a:rPr>
              <a:t>Practice Of Agile</a:t>
            </a:r>
            <a:endParaRPr lang="en-US" dirty="0"/>
          </a:p>
        </p:txBody>
      </p:sp>
      <p:sp>
        <p:nvSpPr>
          <p:cNvPr id="3" name="Content Placeholder 2">
            <a:extLst>
              <a:ext uri="{FF2B5EF4-FFF2-40B4-BE49-F238E27FC236}">
                <a16:creationId xmlns:a16="http://schemas.microsoft.com/office/drawing/2014/main" id="{98A89BFA-E289-4AC2-B88A-A87A0F816470}"/>
              </a:ext>
            </a:extLst>
          </p:cNvPr>
          <p:cNvSpPr>
            <a:spLocks noGrp="1"/>
          </p:cNvSpPr>
          <p:nvPr>
            <p:ph idx="1"/>
          </p:nvPr>
        </p:nvSpPr>
        <p:spPr/>
        <p:txBody>
          <a:bodyPr/>
          <a:lstStyle/>
          <a:p>
            <a:r>
              <a:rPr lang="en-US" sz="2800" dirty="0">
                <a:latin typeface="Times New Roman" panose="02020603050405020304" pitchFamily="18" charset="0"/>
                <a:cs typeface="Times New Roman" panose="02020603050405020304" pitchFamily="18" charset="0"/>
              </a:rPr>
              <a:t>There are various Agile Methodologies that are in practice in various diversified industries.</a:t>
            </a:r>
          </a:p>
          <a:p>
            <a:r>
              <a:rPr lang="en-US" sz="2800" dirty="0">
                <a:latin typeface="Times New Roman" panose="02020603050405020304" pitchFamily="18" charset="0"/>
                <a:cs typeface="Times New Roman" panose="02020603050405020304" pitchFamily="18" charset="0"/>
              </a:rPr>
              <a:t>However, the most popular methodologies amongst all of them are:</a:t>
            </a:r>
          </a:p>
          <a:p>
            <a:pPr lvl="1" fontAlgn="base"/>
            <a:r>
              <a:rPr lang="en-US" dirty="0">
                <a:latin typeface="Times New Roman" panose="02020603050405020304" pitchFamily="18" charset="0"/>
                <a:cs typeface="Times New Roman" panose="02020603050405020304" pitchFamily="18" charset="0"/>
              </a:rPr>
              <a:t>Scrum</a:t>
            </a:r>
          </a:p>
          <a:p>
            <a:pPr lvl="1" fontAlgn="base"/>
            <a:r>
              <a:rPr lang="en-US" dirty="0">
                <a:latin typeface="Times New Roman" panose="02020603050405020304" pitchFamily="18" charset="0"/>
                <a:cs typeface="Times New Roman" panose="02020603050405020304" pitchFamily="18" charset="0"/>
              </a:rPr>
              <a:t>Kanban</a:t>
            </a:r>
          </a:p>
          <a:p>
            <a:pPr lvl="1" fontAlgn="base"/>
            <a:r>
              <a:rPr lang="en-US" dirty="0">
                <a:latin typeface="Times New Roman" panose="02020603050405020304" pitchFamily="18" charset="0"/>
                <a:cs typeface="Times New Roman" panose="02020603050405020304" pitchFamily="18" charset="0"/>
              </a:rPr>
              <a:t>Extreme Programming</a:t>
            </a:r>
          </a:p>
          <a:p>
            <a:r>
              <a:rPr lang="en-US" sz="2800" dirty="0">
                <a:latin typeface="Times New Roman" panose="02020603050405020304" pitchFamily="18" charset="0"/>
                <a:cs typeface="Times New Roman" panose="02020603050405020304" pitchFamily="18" charset="0"/>
              </a:rPr>
              <a:t>All these methodologies focus on lean software development and help in building better software effectively and efficiently.</a:t>
            </a:r>
            <a:br>
              <a:rPr lang="en-US" sz="2800" dirty="0">
                <a:latin typeface="Times New Roman" panose="02020603050405020304" pitchFamily="18"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a:p>
            <a:endParaRPr lang="en-US" dirty="0"/>
          </a:p>
        </p:txBody>
      </p:sp>
      <p:sp>
        <p:nvSpPr>
          <p:cNvPr id="4" name="Footer Placeholder 3">
            <a:extLst>
              <a:ext uri="{FF2B5EF4-FFF2-40B4-BE49-F238E27FC236}">
                <a16:creationId xmlns:a16="http://schemas.microsoft.com/office/drawing/2014/main" id="{8EAA0AAD-A193-4FA3-BA33-59F50E1B4DC6}"/>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127465105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5F411F-8D47-4C71-B78B-47BFF8AB393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D20A04C-1B5F-4D6E-955C-0E4CE7DF0C03}"/>
              </a:ext>
            </a:extLst>
          </p:cNvPr>
          <p:cNvSpPr>
            <a:spLocks noGrp="1"/>
          </p:cNvSpPr>
          <p:nvPr>
            <p:ph idx="1"/>
          </p:nvPr>
        </p:nvSpPr>
        <p:spPr/>
        <p:txBody>
          <a:bodyPr/>
          <a:lstStyle/>
          <a:p>
            <a:endParaRPr lang="en-US"/>
          </a:p>
        </p:txBody>
      </p:sp>
      <p:sp>
        <p:nvSpPr>
          <p:cNvPr id="4" name="Footer Placeholder 3">
            <a:extLst>
              <a:ext uri="{FF2B5EF4-FFF2-40B4-BE49-F238E27FC236}">
                <a16:creationId xmlns:a16="http://schemas.microsoft.com/office/drawing/2014/main" id="{FC5A5B9D-5106-4771-B857-F074D2739C4F}"/>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543224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31445"/>
            <a:ext cx="10515600" cy="1325563"/>
          </a:xfrm>
        </p:spPr>
        <p:txBody>
          <a:bodyPr>
            <a:normAutofit/>
          </a:bodyPr>
          <a:lstStyle/>
          <a:p>
            <a:r>
              <a:rPr lang="en-IN" sz="3200" b="1" dirty="0">
                <a:latin typeface="Times New Roman" panose="02020603050405020304" pitchFamily="18" charset="0"/>
                <a:cs typeface="Times New Roman" panose="02020603050405020304" pitchFamily="18" charset="0"/>
              </a:rPr>
              <a:t>What is Software Testing?</a:t>
            </a:r>
          </a:p>
        </p:txBody>
      </p:sp>
      <p:sp>
        <p:nvSpPr>
          <p:cNvPr id="3" name="Content Placeholder 2"/>
          <p:cNvSpPr>
            <a:spLocks noGrp="1"/>
          </p:cNvSpPr>
          <p:nvPr>
            <p:ph idx="1"/>
          </p:nvPr>
        </p:nvSpPr>
        <p:spPr>
          <a:xfrm>
            <a:off x="838200" y="1457008"/>
            <a:ext cx="10515600" cy="4351338"/>
          </a:xfrm>
        </p:spPr>
        <p:txBody>
          <a:bodyPr>
            <a:noAutofit/>
          </a:bodyPr>
          <a:lstStyle/>
          <a:p>
            <a:r>
              <a:rPr lang="en-IN" dirty="0">
                <a:latin typeface="Times New Roman" panose="02020603050405020304" pitchFamily="18" charset="0"/>
                <a:cs typeface="Times New Roman" panose="02020603050405020304" pitchFamily="18" charset="0"/>
              </a:rPr>
              <a:t>Process of finding defects i.e. variance between Expected results and Actual results.</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Example:</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marL="0" indent="0">
              <a:buNone/>
            </a:pPr>
            <a:r>
              <a:rPr lang="en-IN" dirty="0">
                <a:latin typeface="Times New Roman" panose="02020603050405020304" pitchFamily="18" charset="0"/>
                <a:cs typeface="Times New Roman" panose="02020603050405020304" pitchFamily="18" charset="0"/>
              </a:rPr>
              <a:t>If you want to test a program of addition whose output should be 2</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a:p>
            <a:pPr marL="514350" indent="-514350">
              <a:buFont typeface="+mj-lt"/>
              <a:buAutoNum type="alphaUcPeriod"/>
            </a:pPr>
            <a:r>
              <a:rPr lang="en-IN" dirty="0">
                <a:solidFill>
                  <a:schemeClr val="accent6"/>
                </a:solidFill>
                <a:latin typeface="Times New Roman" panose="02020603050405020304" pitchFamily="18" charset="0"/>
                <a:cs typeface="Times New Roman" panose="02020603050405020304" pitchFamily="18" charset="0"/>
              </a:rPr>
              <a:t>1+1=2</a:t>
            </a:r>
          </a:p>
          <a:p>
            <a:pPr marL="514350" indent="-514350">
              <a:buFont typeface="+mj-lt"/>
              <a:buAutoNum type="alphaUcPeriod"/>
            </a:pPr>
            <a:r>
              <a:rPr lang="en-IN" dirty="0">
                <a:latin typeface="Times New Roman" panose="02020603050405020304" pitchFamily="18" charset="0"/>
                <a:cs typeface="Times New Roman" panose="02020603050405020304" pitchFamily="18" charset="0"/>
              </a:rPr>
              <a:t>1*1=2</a:t>
            </a:r>
          </a:p>
          <a:p>
            <a:pPr marL="514350" indent="-514350">
              <a:buFont typeface="+mj-lt"/>
              <a:buAutoNum type="alphaUcPeriod"/>
            </a:pPr>
            <a:r>
              <a:rPr lang="en-IN" dirty="0">
                <a:latin typeface="Times New Roman" panose="02020603050405020304" pitchFamily="18" charset="0"/>
                <a:cs typeface="Times New Roman" panose="02020603050405020304" pitchFamily="18" charset="0"/>
              </a:rPr>
              <a:t>1/1=2</a:t>
            </a:r>
          </a:p>
          <a:p>
            <a:pPr marL="514350" indent="-514350">
              <a:buFont typeface="+mj-lt"/>
              <a:buAutoNum type="alphaUcPeriod"/>
            </a:pPr>
            <a:r>
              <a:rPr lang="en-IN" dirty="0">
                <a:latin typeface="Times New Roman" panose="02020603050405020304" pitchFamily="18" charset="0"/>
                <a:cs typeface="Times New Roman" panose="02020603050405020304" pitchFamily="18" charset="0"/>
              </a:rPr>
              <a:t>1-1=2</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1A987085-D9D7-40A8-BCCF-71CE3CF6CB65}"/>
              </a:ext>
            </a:extLst>
          </p:cNvPr>
          <p:cNvSpPr>
            <a:spLocks noGrp="1"/>
          </p:cNvSpPr>
          <p:nvPr>
            <p:ph type="ftr" sz="quarter" idx="11"/>
          </p:nvPr>
        </p:nvSpPr>
        <p:spPr/>
        <p:txBody>
          <a:bodyPr/>
          <a:lstStyle/>
          <a:p>
            <a:r>
              <a:rPr lang="en-IN"/>
              <a:t>Pradnya Jog</a:t>
            </a:r>
          </a:p>
        </p:txBody>
      </p:sp>
      <p:pic>
        <p:nvPicPr>
          <p:cNvPr id="5" name="Audio 4">
            <a:hlinkClick r:id="" action="ppaction://media"/>
            <a:extLst>
              <a:ext uri="{FF2B5EF4-FFF2-40B4-BE49-F238E27FC236}">
                <a16:creationId xmlns:a16="http://schemas.microsoft.com/office/drawing/2014/main" id="{E7850E8D-8035-4D6F-AA75-34B33334E22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147152461"/>
      </p:ext>
    </p:extLst>
  </p:cSld>
  <p:clrMapOvr>
    <a:masterClrMapping/>
  </p:clrMapOvr>
  <mc:AlternateContent xmlns:mc="http://schemas.openxmlformats.org/markup-compatibility/2006" xmlns:p14="http://schemas.microsoft.com/office/powerpoint/2010/main">
    <mc:Choice Requires="p14">
      <p:transition spd="slow" p14:dur="2000" advTm="94063"/>
    </mc:Choice>
    <mc:Fallback xmlns="">
      <p:transition spd="slow" advTm="940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Why – What – How - Who</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 Why to test?</a:t>
            </a:r>
          </a:p>
          <a:p>
            <a:pPr marL="0" indent="0">
              <a:buNone/>
            </a:pP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What to test?</a:t>
            </a:r>
          </a:p>
          <a:p>
            <a:pPr>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How often to test?</a:t>
            </a:r>
          </a:p>
          <a:p>
            <a:pPr>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Who tests?</a:t>
            </a:r>
          </a:p>
        </p:txBody>
      </p:sp>
      <p:sp>
        <p:nvSpPr>
          <p:cNvPr id="4" name="Footer Placeholder 3">
            <a:extLst>
              <a:ext uri="{FF2B5EF4-FFF2-40B4-BE49-F238E27FC236}">
                <a16:creationId xmlns:a16="http://schemas.microsoft.com/office/drawing/2014/main" id="{2670D54C-6565-460B-824B-6839A8346B21}"/>
              </a:ext>
            </a:extLst>
          </p:cNvPr>
          <p:cNvSpPr>
            <a:spLocks noGrp="1"/>
          </p:cNvSpPr>
          <p:nvPr>
            <p:ph type="ftr" sz="quarter" idx="11"/>
          </p:nvPr>
        </p:nvSpPr>
        <p:spPr/>
        <p:txBody>
          <a:bodyPr/>
          <a:lstStyle/>
          <a:p>
            <a:r>
              <a:rPr lang="en-IN"/>
              <a:t>Pradnya Jog</a:t>
            </a:r>
          </a:p>
        </p:txBody>
      </p:sp>
      <p:pic>
        <p:nvPicPr>
          <p:cNvPr id="5" name="Audio 4">
            <a:hlinkClick r:id="" action="ppaction://media"/>
            <a:extLst>
              <a:ext uri="{FF2B5EF4-FFF2-40B4-BE49-F238E27FC236}">
                <a16:creationId xmlns:a16="http://schemas.microsoft.com/office/drawing/2014/main" id="{57C50A75-CEEE-4974-A2D7-40F5305C179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1186881419"/>
      </p:ext>
    </p:extLst>
  </p:cSld>
  <p:clrMapOvr>
    <a:masterClrMapping/>
  </p:clrMapOvr>
  <mc:AlternateContent xmlns:mc="http://schemas.openxmlformats.org/markup-compatibility/2006" xmlns:p14="http://schemas.microsoft.com/office/powerpoint/2010/main">
    <mc:Choice Requires="p14">
      <p:transition spd="slow" p14:dur="2000" advTm="91160"/>
    </mc:Choice>
    <mc:Fallback xmlns="">
      <p:transition spd="slow" advTm="9116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Why is testing necessary?</a:t>
            </a:r>
          </a:p>
        </p:txBody>
      </p:sp>
      <p:sp>
        <p:nvSpPr>
          <p:cNvPr id="3" name="Content Placeholder 2"/>
          <p:cNvSpPr>
            <a:spLocks noGrp="1"/>
          </p:cNvSpPr>
          <p:nvPr>
            <p:ph idx="1"/>
          </p:nvPr>
        </p:nvSpPr>
        <p:spPr/>
        <p:txBody>
          <a:bodyPr>
            <a:normAutofit/>
          </a:bodyPr>
          <a:lstStyle/>
          <a:p>
            <a:r>
              <a:rPr lang="en-IN" dirty="0">
                <a:latin typeface="Times New Roman" panose="02020603050405020304" pitchFamily="18" charset="0"/>
                <a:cs typeface="Times New Roman" panose="02020603050405020304" pitchFamily="18" charset="0"/>
              </a:rPr>
              <a:t>Software testing is necessary to make sure the product or application is defect free, as per customer specifications.</a:t>
            </a:r>
          </a:p>
          <a:p>
            <a:r>
              <a:rPr lang="en-IN" dirty="0">
                <a:latin typeface="Times New Roman" panose="02020603050405020304" pitchFamily="18" charset="0"/>
                <a:cs typeface="Times New Roman" panose="02020603050405020304" pitchFamily="18" charset="0"/>
              </a:rPr>
              <a:t>Testing effort is directly proportional to the complexity of the program.</a:t>
            </a:r>
          </a:p>
          <a:p>
            <a:r>
              <a:rPr lang="en-IN" dirty="0">
                <a:latin typeface="Times New Roman" panose="02020603050405020304" pitchFamily="18" charset="0"/>
                <a:cs typeface="Times New Roman" panose="02020603050405020304" pitchFamily="18" charset="0"/>
              </a:rPr>
              <a:t>More complex the program, more the testing effort is required.</a:t>
            </a:r>
          </a:p>
          <a:p>
            <a:r>
              <a:rPr lang="en-IN" dirty="0">
                <a:latin typeface="Times New Roman" panose="02020603050405020304" pitchFamily="18" charset="0"/>
                <a:cs typeface="Times New Roman" panose="02020603050405020304" pitchFamily="18" charset="0"/>
              </a:rPr>
              <a:t>Software should be:</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-Error Free</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-Efficient</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-Secured</a:t>
            </a:r>
          </a:p>
        </p:txBody>
      </p:sp>
      <p:sp>
        <p:nvSpPr>
          <p:cNvPr id="4" name="Footer Placeholder 3">
            <a:extLst>
              <a:ext uri="{FF2B5EF4-FFF2-40B4-BE49-F238E27FC236}">
                <a16:creationId xmlns:a16="http://schemas.microsoft.com/office/drawing/2014/main" id="{4D7A6631-7597-43DA-9031-F195C8C62B86}"/>
              </a:ext>
            </a:extLst>
          </p:cNvPr>
          <p:cNvSpPr>
            <a:spLocks noGrp="1"/>
          </p:cNvSpPr>
          <p:nvPr>
            <p:ph type="ftr" sz="quarter" idx="11"/>
          </p:nvPr>
        </p:nvSpPr>
        <p:spPr/>
        <p:txBody>
          <a:bodyPr/>
          <a:lstStyle/>
          <a:p>
            <a:r>
              <a:rPr lang="en-IN"/>
              <a:t>Pradnya Jog</a:t>
            </a:r>
          </a:p>
        </p:txBody>
      </p:sp>
      <p:pic>
        <p:nvPicPr>
          <p:cNvPr id="5" name="Audio 4">
            <a:hlinkClick r:id="" action="ppaction://media"/>
            <a:extLst>
              <a:ext uri="{FF2B5EF4-FFF2-40B4-BE49-F238E27FC236}">
                <a16:creationId xmlns:a16="http://schemas.microsoft.com/office/drawing/2014/main" id="{8EAFDB8E-45B1-4AB5-82CE-72A05ABAA53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69700" y="6235700"/>
            <a:ext cx="406400" cy="406400"/>
          </a:xfrm>
          <a:prstGeom prst="rect">
            <a:avLst/>
          </a:prstGeom>
        </p:spPr>
      </p:pic>
    </p:spTree>
    <p:extLst>
      <p:ext uri="{BB962C8B-B14F-4D97-AF65-F5344CB8AC3E}">
        <p14:creationId xmlns:p14="http://schemas.microsoft.com/office/powerpoint/2010/main" val="355429394"/>
      </p:ext>
    </p:extLst>
  </p:cSld>
  <p:clrMapOvr>
    <a:masterClrMapping/>
  </p:clrMapOvr>
  <mc:AlternateContent xmlns:mc="http://schemas.openxmlformats.org/markup-compatibility/2006" xmlns:p14="http://schemas.microsoft.com/office/powerpoint/2010/main">
    <mc:Choice Requires="p14">
      <p:transition spd="slow" p14:dur="2000" advTm="66057"/>
    </mc:Choice>
    <mc:Fallback xmlns="">
      <p:transition spd="slow" advTm="660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0645"/>
            <a:ext cx="10515600" cy="1325563"/>
          </a:xfrm>
        </p:spPr>
        <p:txBody>
          <a:bodyPr>
            <a:normAutofit/>
          </a:bodyPr>
          <a:lstStyle/>
          <a:p>
            <a:r>
              <a:rPr lang="en-IN" sz="3200" b="1" dirty="0">
                <a:latin typeface="Times New Roman" panose="02020603050405020304" pitchFamily="18" charset="0"/>
                <a:cs typeface="Times New Roman" panose="02020603050405020304" pitchFamily="18" charset="0"/>
              </a:rPr>
              <a:t>SDLC</a:t>
            </a:r>
          </a:p>
        </p:txBody>
      </p:sp>
      <p:sp>
        <p:nvSpPr>
          <p:cNvPr id="3" name="Content Placeholder 2"/>
          <p:cNvSpPr>
            <a:spLocks noGrp="1"/>
          </p:cNvSpPr>
          <p:nvPr>
            <p:ph idx="1"/>
          </p:nvPr>
        </p:nvSpPr>
        <p:spPr>
          <a:xfrm>
            <a:off x="838200" y="1307465"/>
            <a:ext cx="10515600" cy="4351338"/>
          </a:xfrm>
        </p:spPr>
        <p:txBody>
          <a:bodyPr>
            <a:noAutofit/>
          </a:bodyPr>
          <a:lstStyle/>
          <a:p>
            <a:r>
              <a:rPr lang="en-IN" dirty="0">
                <a:latin typeface="Times New Roman" panose="02020603050405020304" pitchFamily="18" charset="0"/>
                <a:cs typeface="Times New Roman" panose="02020603050405020304" pitchFamily="18" charset="0"/>
              </a:rPr>
              <a:t>Software Development Life Cycle</a:t>
            </a:r>
          </a:p>
          <a:p>
            <a:r>
              <a:rPr lang="en-IN" dirty="0">
                <a:latin typeface="Times New Roman" panose="02020603050405020304" pitchFamily="18" charset="0"/>
                <a:cs typeface="Times New Roman" panose="02020603050405020304" pitchFamily="18" charset="0"/>
              </a:rPr>
              <a:t>It is used to develop the software systematically.</a:t>
            </a:r>
          </a:p>
          <a:p>
            <a:r>
              <a:rPr lang="en-IN" dirty="0">
                <a:latin typeface="Times New Roman" panose="02020603050405020304" pitchFamily="18" charset="0"/>
                <a:cs typeface="Times New Roman" panose="02020603050405020304" pitchFamily="18" charset="0"/>
              </a:rPr>
              <a:t>The seven stages of SDLC process are</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Requirement Gathering</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Analysis</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Design</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Development</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Testing</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Implementation</a:t>
            </a:r>
          </a:p>
          <a:p>
            <a:pPr>
              <a:buFont typeface="Wingdings" panose="05000000000000000000" pitchFamily="2" charset="2"/>
              <a:buChar char="Ø"/>
            </a:pPr>
            <a:r>
              <a:rPr lang="en-IN" dirty="0">
                <a:latin typeface="Times New Roman" panose="02020603050405020304" pitchFamily="18" charset="0"/>
                <a:cs typeface="Times New Roman" panose="02020603050405020304" pitchFamily="18" charset="0"/>
              </a:rPr>
              <a:t>Maintenance</a:t>
            </a:r>
            <a:br>
              <a:rPr lang="en-IN" dirty="0">
                <a:latin typeface="Times New Roman" panose="02020603050405020304" pitchFamily="18" charset="0"/>
                <a:cs typeface="Times New Roman" panose="02020603050405020304" pitchFamily="18" charset="0"/>
              </a:rPr>
            </a:br>
            <a:endParaRPr lang="en-IN" dirty="0">
              <a:latin typeface="Times New Roman" panose="02020603050405020304" pitchFamily="18" charset="0"/>
              <a:cs typeface="Times New Roman" panose="02020603050405020304" pitchFamily="18" charset="0"/>
            </a:endParaRPr>
          </a:p>
        </p:txBody>
      </p:sp>
      <p:sp>
        <p:nvSpPr>
          <p:cNvPr id="4" name="Footer Placeholder 3">
            <a:extLst>
              <a:ext uri="{FF2B5EF4-FFF2-40B4-BE49-F238E27FC236}">
                <a16:creationId xmlns:a16="http://schemas.microsoft.com/office/drawing/2014/main" id="{87311F81-93EF-4DA2-84EE-3FD114BDA820}"/>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13504935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SDLC</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97581" y="1276984"/>
            <a:ext cx="7962979" cy="5289893"/>
          </a:xfrm>
        </p:spPr>
      </p:pic>
      <p:sp>
        <p:nvSpPr>
          <p:cNvPr id="3" name="Footer Placeholder 2">
            <a:extLst>
              <a:ext uri="{FF2B5EF4-FFF2-40B4-BE49-F238E27FC236}">
                <a16:creationId xmlns:a16="http://schemas.microsoft.com/office/drawing/2014/main" id="{82D86E64-C4DB-4DCC-AED2-5592388A2930}"/>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5319359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3200" b="1" dirty="0">
                <a:latin typeface="Times New Roman" panose="02020603050405020304" pitchFamily="18" charset="0"/>
                <a:cs typeface="Times New Roman" panose="02020603050405020304" pitchFamily="18" charset="0"/>
              </a:rPr>
              <a:t>SDLC</a:t>
            </a:r>
          </a:p>
        </p:txBody>
      </p:sp>
      <p:sp>
        <p:nvSpPr>
          <p:cNvPr id="3" name="Content Placeholder 2"/>
          <p:cNvSpPr>
            <a:spLocks noGrp="1"/>
          </p:cNvSpPr>
          <p:nvPr>
            <p:ph idx="1"/>
          </p:nvPr>
        </p:nvSpPr>
        <p:spPr/>
        <p:txBody>
          <a:bodyPr/>
          <a:lstStyle/>
          <a:p>
            <a:r>
              <a:rPr lang="en-IN" dirty="0">
                <a:latin typeface="Times New Roman" panose="02020603050405020304" pitchFamily="18" charset="0"/>
                <a:cs typeface="Times New Roman" panose="02020603050405020304" pitchFamily="18" charset="0"/>
              </a:rPr>
              <a:t>Requirement Gathering:</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In this phase, Business Analyst will gather all the information from the customer and prepare Business Requirement Specification (BRS) or Customer Required Specification. Senior Business Analyst will prepare System Requirement Specification (SRS) documents.</a:t>
            </a:r>
          </a:p>
          <a:p>
            <a:endParaRPr lang="en-IN" dirty="0">
              <a:latin typeface="Times New Roman" panose="02020603050405020304" pitchFamily="18" charset="0"/>
              <a:cs typeface="Times New Roman" panose="02020603050405020304" pitchFamily="18" charset="0"/>
            </a:endParaRPr>
          </a:p>
          <a:p>
            <a:r>
              <a:rPr lang="en-IN" dirty="0">
                <a:latin typeface="Times New Roman" panose="02020603050405020304" pitchFamily="18" charset="0"/>
                <a:cs typeface="Times New Roman" panose="02020603050405020304" pitchFamily="18" charset="0"/>
              </a:rPr>
              <a:t>Analysis:</a:t>
            </a:r>
            <a:br>
              <a:rPr lang="en-IN" dirty="0">
                <a:latin typeface="Times New Roman" panose="02020603050405020304" pitchFamily="18" charset="0"/>
                <a:cs typeface="Times New Roman" panose="02020603050405020304" pitchFamily="18" charset="0"/>
              </a:rPr>
            </a:br>
            <a:r>
              <a:rPr lang="en-IN" dirty="0">
                <a:latin typeface="Times New Roman" panose="02020603050405020304" pitchFamily="18" charset="0"/>
                <a:cs typeface="Times New Roman" panose="02020603050405020304" pitchFamily="18" charset="0"/>
              </a:rPr>
              <a:t>The features and the functions that need to be put in the project are determined/analysed.</a:t>
            </a:r>
          </a:p>
        </p:txBody>
      </p:sp>
      <p:sp>
        <p:nvSpPr>
          <p:cNvPr id="4" name="Footer Placeholder 3">
            <a:extLst>
              <a:ext uri="{FF2B5EF4-FFF2-40B4-BE49-F238E27FC236}">
                <a16:creationId xmlns:a16="http://schemas.microsoft.com/office/drawing/2014/main" id="{69469FC3-41CC-479B-97C7-A44F90C63EFC}"/>
              </a:ext>
            </a:extLst>
          </p:cNvPr>
          <p:cNvSpPr>
            <a:spLocks noGrp="1"/>
          </p:cNvSpPr>
          <p:nvPr>
            <p:ph type="ftr" sz="quarter" idx="11"/>
          </p:nvPr>
        </p:nvSpPr>
        <p:spPr/>
        <p:txBody>
          <a:bodyPr/>
          <a:lstStyle/>
          <a:p>
            <a:r>
              <a:rPr lang="en-IN"/>
              <a:t>Pradnya Jog</a:t>
            </a:r>
          </a:p>
        </p:txBody>
      </p:sp>
    </p:spTree>
    <p:extLst>
      <p:ext uri="{BB962C8B-B14F-4D97-AF65-F5344CB8AC3E}">
        <p14:creationId xmlns:p14="http://schemas.microsoft.com/office/powerpoint/2010/main" val="38921623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154</TotalTime>
  <Words>1640</Words>
  <Application>Microsoft Office PowerPoint</Application>
  <PresentationFormat>Widescreen</PresentationFormat>
  <Paragraphs>181</Paragraphs>
  <Slides>35</Slides>
  <Notes>0</Notes>
  <HiddenSlides>0</HiddenSlides>
  <MMClips>6</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Arial</vt:lpstr>
      <vt:lpstr>Calibri</vt:lpstr>
      <vt:lpstr>Calibri Light</vt:lpstr>
      <vt:lpstr>Times New Roman</vt:lpstr>
      <vt:lpstr>Wingdings</vt:lpstr>
      <vt:lpstr>Office Theme</vt:lpstr>
      <vt:lpstr>Subject  Software Development Engineering Testing</vt:lpstr>
      <vt:lpstr>What is Software Testing?</vt:lpstr>
      <vt:lpstr>What is Software Testing?</vt:lpstr>
      <vt:lpstr>What is Software Testing?</vt:lpstr>
      <vt:lpstr>Why – What – How - Who</vt:lpstr>
      <vt:lpstr>Why is testing necessary?</vt:lpstr>
      <vt:lpstr>SDLC</vt:lpstr>
      <vt:lpstr>SDLC</vt:lpstr>
      <vt:lpstr>SDLC</vt:lpstr>
      <vt:lpstr>SDLC</vt:lpstr>
      <vt:lpstr>SDLC</vt:lpstr>
      <vt:lpstr>SDLC</vt:lpstr>
      <vt:lpstr>SDLC</vt:lpstr>
      <vt:lpstr>SDLC Models</vt:lpstr>
      <vt:lpstr>Waterfall Model</vt:lpstr>
      <vt:lpstr>What is Waterfall Model?</vt:lpstr>
      <vt:lpstr>Waterfall Advantages</vt:lpstr>
      <vt:lpstr>Waterfall Disadvantage</vt:lpstr>
      <vt:lpstr>When to use the Waterfall Model</vt:lpstr>
      <vt:lpstr>Agile Development</vt:lpstr>
      <vt:lpstr>Agile Development </vt:lpstr>
      <vt:lpstr>Agile Development Advantages</vt:lpstr>
      <vt:lpstr>Agile Development Disadvantages</vt:lpstr>
      <vt:lpstr>Agile-Scrum Development </vt:lpstr>
      <vt:lpstr>Agile-Scrum Development </vt:lpstr>
      <vt:lpstr>What is the difference between Waterfall and Agile</vt:lpstr>
      <vt:lpstr>What is the difference between Waterfall and Agile</vt:lpstr>
      <vt:lpstr>Advantages of using Agile over Waterfall</vt:lpstr>
      <vt:lpstr>Advantages of using Agile over Waterfall</vt:lpstr>
      <vt:lpstr>Agile in Software Development:</vt:lpstr>
      <vt:lpstr>Agile Challenges</vt:lpstr>
      <vt:lpstr>Agile Promises</vt:lpstr>
      <vt:lpstr>What Exactly Is Agile? </vt:lpstr>
      <vt:lpstr>Practice Of Agile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Anand Jog</dc:creator>
  <cp:lastModifiedBy>Pradnya Date</cp:lastModifiedBy>
  <cp:revision>70</cp:revision>
  <dcterms:created xsi:type="dcterms:W3CDTF">2019-07-03T14:18:03Z</dcterms:created>
  <dcterms:modified xsi:type="dcterms:W3CDTF">2020-08-31T07:56:06Z</dcterms:modified>
</cp:coreProperties>
</file>

<file path=docProps/thumbnail.jpeg>
</file>